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74" r:id="rId4"/>
    <p:sldId id="275" r:id="rId5"/>
    <p:sldId id="279" r:id="rId6"/>
    <p:sldId id="289" r:id="rId7"/>
    <p:sldId id="290" r:id="rId8"/>
    <p:sldId id="292" r:id="rId9"/>
    <p:sldId id="277" r:id="rId10"/>
    <p:sldId id="257" r:id="rId11"/>
    <p:sldId id="286" r:id="rId12"/>
    <p:sldId id="287" r:id="rId13"/>
    <p:sldId id="259" r:id="rId14"/>
    <p:sldId id="302" r:id="rId15"/>
    <p:sldId id="260" r:id="rId16"/>
    <p:sldId id="303" r:id="rId17"/>
    <p:sldId id="288" r:id="rId18"/>
    <p:sldId id="263" r:id="rId19"/>
    <p:sldId id="284" r:id="rId20"/>
    <p:sldId id="266" r:id="rId21"/>
    <p:sldId id="312" r:id="rId22"/>
    <p:sldId id="313" r:id="rId23"/>
    <p:sldId id="300" r:id="rId24"/>
    <p:sldId id="293" r:id="rId25"/>
    <p:sldId id="267" r:id="rId26"/>
    <p:sldId id="291" r:id="rId27"/>
    <p:sldId id="297" r:id="rId28"/>
    <p:sldId id="298" r:id="rId29"/>
    <p:sldId id="270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cio Castro" initials="IC" lastIdx="1" clrIdx="0">
    <p:extLst>
      <p:ext uri="{19B8F6BF-5375-455C-9EA6-DF929625EA0E}">
        <p15:presenceInfo xmlns:p15="http://schemas.microsoft.com/office/powerpoint/2012/main" userId="S-1-5-21-2756610618-3092015732-2543162204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88029" autoAdjust="0"/>
  </p:normalViewPr>
  <p:slideViewPr>
    <p:cSldViewPr snapToGrid="0">
      <p:cViewPr varScale="1">
        <p:scale>
          <a:sx n="64" d="100"/>
          <a:sy n="6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DEA2-382C-4780-8517-8EF2220A041C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53CE-0E81-443D-A9AC-748B5498C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1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53CE-0E81-443D-A9AC-748B5498C0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1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“Very large Networks” or hypergiants: </a:t>
            </a:r>
          </a:p>
          <a:p>
            <a:r>
              <a:rPr lang="en-GB" dirty="0"/>
              <a:t>Apple, Amazon, Facebook, Google, Akamai, Yahoo, Netflix, Hurricane Electric, Twitter, Twitch, Cloudflare, Microsoft, Limelight, Verizon (as defined in T. </a:t>
            </a:r>
            <a:r>
              <a:rPr lang="en-GB" dirty="0" err="1"/>
              <a:t>Böttger</a:t>
            </a:r>
            <a:r>
              <a:rPr lang="en-GB" dirty="0"/>
              <a:t> et al., “Looking for Hypergiants in </a:t>
            </a:r>
            <a:r>
              <a:rPr lang="en-GB" dirty="0" err="1"/>
              <a:t>PeeringDB</a:t>
            </a:r>
            <a:r>
              <a:rPr lang="en-GB" dirty="0"/>
              <a:t>”. CCR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53CE-0E81-443D-A9AC-748B5498C0F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2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Calder et al (IMC 2013), Google rapid geo-expansion from 2013</a:t>
            </a:r>
          </a:p>
          <a:p>
            <a:r>
              <a:rPr lang="en-GB" dirty="0"/>
              <a:t>Netflix CDN announced in 2012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53CE-0E81-443D-A9AC-748B5498C0F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3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53CE-0E81-443D-A9AC-748B5498C0F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7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453CE-0E81-443D-A9AC-748B5498C0F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8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5AC4-DBA6-45F8-BE9D-C991689BB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608B2-338A-4DC5-95BB-88E670A13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2188-AF2F-4560-B657-C95AD3F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9ECB-1191-40F1-9E4B-CD9AA7CE6E54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D6DC-A861-42EC-9F7B-ED5E8C7C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6DAB-DE71-41A6-A6D8-EB8B0F58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D964-BCAB-4F71-B5A1-FC5B7AA9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2813D-5381-4099-B61F-767CE78F7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1FC7-A982-43C6-B669-2CBA6382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1C6A-C0D0-4397-B5AC-D261361D6A43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D054-7890-4AD1-AFEA-2A2C0D65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04BF-71D1-46B6-8FFA-282D6B1A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8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8CF46-F0E4-465D-A978-62AFF7EE4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A3046-127F-4C04-B475-969E0B58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D2B6B-CB46-4B9F-8ED4-AC6BE335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997-A8F9-42EA-A0A0-A459FAAB9407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F1A51-5E59-4B86-B37D-DA1738C0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6A588-AFE4-4422-BF41-E6C9F263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CCB7-707B-4302-BFAC-B80404AA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303F-DB12-4644-BDEC-253EF62E5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69255-277A-4ACB-B4B7-BC87CCB9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2FA2-99EA-4BC2-BF0B-6509368A143C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77D9-C25A-4585-A674-D096E59D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7F282-74E9-40E9-A9CB-07D67C9C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3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8FA4-615F-4D97-8930-D50DDF885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0A30C-6A3E-49A0-9DF9-95392351B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4DFC-B07A-477B-AF7B-87976D66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241-DE60-44B7-B08B-8D03EC2909A3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66E6B-9A23-4A82-956C-0898B356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58B1A-AA0A-47BC-9CA1-E0C3AA8F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9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6EE7-701D-46C3-9EB0-5AB5D218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0513-8024-4EFF-BF1A-7E6CC9E6C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CAF70-D68F-4064-8F87-FED8A5DA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9D3C6-0B89-42A1-A775-819E74AB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C4DA-991A-4974-A4B7-774099F157D6}" type="datetime1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004AB-867F-4C42-967E-57C2B1E9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66DEE-26C6-4D72-AE4A-22F317F6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7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2EE8-37DA-43CC-A984-7924372A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6F5E7-EDD5-469D-9E8E-B657AFDC3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E405B-C189-421A-95C6-83F52842F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9CC6E-7390-435E-B25D-FEF6798C0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B8AEB-1F4A-447C-A4E3-EE2632EF3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8BD53-5755-4C24-B93C-F968D189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40E6-3B02-4501-93B5-96FEE0660AED}" type="datetime1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555CF-8F1E-49F0-B13E-DF2C3104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E099E-DC2C-4FF2-B476-7838DA45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A196-1809-4B98-8632-1E7B50BC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D2E775-D7A1-4B87-8144-3BD3C95A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3F0-4EDC-40CF-ACA4-205022C9093C}" type="datetime1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FDB3E-70C6-4C32-BB8E-A080E4F3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05B95-5CDA-4AD5-A359-B43CFA7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05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A3EE2-21D8-440F-933B-9BD83DFD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0A6-7401-4E25-8DB8-01D0385F0FDD}" type="datetime1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4C980-FD5B-4125-96D7-E5E195B4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92835-B3F3-4156-BD00-76FA2943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2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C9DC-9A52-40D1-823A-C4233549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98DF-585A-430A-95CF-35B01762E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68BF-92CD-4252-AB4D-91FB87A7A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75E5E-35ED-41FF-A108-71D69533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B134-4BBF-4E9A-978B-AE118F86CDDF}" type="datetime1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DB914-B4C5-423C-8724-C60E2527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5299F-7ECD-4CE5-A3DF-9C456012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6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3132-7445-4C6D-AE6B-F6951674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9F3D3-F6E5-437C-A6BC-88DF1F1E6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1BE93-5280-436D-8159-B310C67A8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C65-3B09-435D-9A73-790DCAEC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38C5-2929-4FF5-9985-01A6E2D183DF}" type="datetime1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ECF88-3268-4D2C-8A80-FE7C678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6AF9C-8734-4D15-879E-B91433C5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DAE58-345A-4796-97C4-F58CB7E9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A860E-C544-40FD-9213-D241B1F5E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FF64-C1D0-41D2-847E-90E70BCB7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63CFA-C3D2-4950-991E-C12441211A65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F367F-D5E6-4B91-AA60-F5A516F29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6F6E-C34D-4E93-8E95-62E37EDF6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3721-1C8F-437A-88D1-0269D9F3F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1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1096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0114-B4B0-47F1-9A6A-80B59BCA5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Elusive Internet Flattening:</a:t>
            </a:r>
            <a:br>
              <a:rPr lang="en-GB" b="1" dirty="0"/>
            </a:br>
            <a:r>
              <a:rPr lang="en-GB" b="1" dirty="0"/>
              <a:t>10 Years of IXP Growth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E6B5F-16DA-48BF-8F03-E0C5A81ED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6657"/>
            <a:ext cx="9144000" cy="1655762"/>
          </a:xfrm>
        </p:spPr>
        <p:txBody>
          <a:bodyPr>
            <a:normAutofit/>
          </a:bodyPr>
          <a:lstStyle/>
          <a:p>
            <a:r>
              <a:rPr lang="en-GB" sz="1750" dirty="0"/>
              <a:t>T. Böttger</a:t>
            </a:r>
            <a:r>
              <a:rPr lang="en-GB" sz="1750" baseline="30000" dirty="0"/>
              <a:t>1</a:t>
            </a:r>
            <a:r>
              <a:rPr lang="en-GB" sz="1750" dirty="0"/>
              <a:t>, G. Antichi</a:t>
            </a:r>
            <a:r>
              <a:rPr lang="en-GB" sz="1750" baseline="30000" dirty="0"/>
              <a:t>1</a:t>
            </a:r>
            <a:r>
              <a:rPr lang="en-GB" sz="1750" dirty="0"/>
              <a:t>, E.L. Fernandes</a:t>
            </a:r>
            <a:r>
              <a:rPr lang="en-GB" sz="1750" baseline="30000" dirty="0"/>
              <a:t>1</a:t>
            </a:r>
            <a:r>
              <a:rPr lang="en-GB" sz="1750" dirty="0"/>
              <a:t>, R. Lallo</a:t>
            </a:r>
            <a:r>
              <a:rPr lang="en-GB" sz="1750" baseline="30000" dirty="0"/>
              <a:t>23</a:t>
            </a:r>
            <a:r>
              <a:rPr lang="en-GB" sz="1750" dirty="0"/>
              <a:t>, M. Bruyere</a:t>
            </a:r>
            <a:r>
              <a:rPr lang="en-GB" sz="1750" baseline="30000" dirty="0"/>
              <a:t>4</a:t>
            </a:r>
            <a:r>
              <a:rPr lang="en-GB" sz="1750" dirty="0"/>
              <a:t>, S. Uhlig</a:t>
            </a:r>
            <a:r>
              <a:rPr lang="en-GB" sz="1750" baseline="30000" dirty="0"/>
              <a:t>1</a:t>
            </a:r>
            <a:r>
              <a:rPr lang="en-GB" sz="1750" dirty="0"/>
              <a:t>,</a:t>
            </a:r>
            <a:r>
              <a:rPr lang="en-GB" sz="1800" dirty="0"/>
              <a:t> </a:t>
            </a:r>
            <a:r>
              <a:rPr lang="en-GB" sz="1800" b="1" dirty="0"/>
              <a:t>I. Castro</a:t>
            </a:r>
            <a:r>
              <a:rPr lang="en-GB" sz="1800" b="1" baseline="30000" dirty="0"/>
              <a:t>1</a:t>
            </a:r>
          </a:p>
          <a:p>
            <a:endParaRPr lang="en-GB" sz="1800" baseline="30000" dirty="0"/>
          </a:p>
          <a:p>
            <a:r>
              <a:rPr lang="en-GB" sz="1400" baseline="30000" dirty="0"/>
              <a:t>1</a:t>
            </a:r>
            <a:r>
              <a:rPr lang="en-GB" sz="1400" dirty="0"/>
              <a:t>QMUL 	</a:t>
            </a:r>
            <a:r>
              <a:rPr lang="en-GB" sz="1400" baseline="30000" dirty="0"/>
              <a:t>2</a:t>
            </a:r>
            <a:r>
              <a:rPr lang="en-GB" sz="1400" dirty="0"/>
              <a:t> Roma Tre University	 </a:t>
            </a:r>
            <a:r>
              <a:rPr lang="en-GB" sz="1400" baseline="30000" dirty="0"/>
              <a:t>3</a:t>
            </a:r>
            <a:r>
              <a:rPr lang="en-GB" sz="1400" dirty="0"/>
              <a:t>Consortium GARR 	</a:t>
            </a:r>
            <a:r>
              <a:rPr lang="en-GB" sz="1400" baseline="30000" dirty="0"/>
              <a:t>4</a:t>
            </a:r>
            <a:r>
              <a:rPr lang="en-GB" sz="1400" dirty="0"/>
              <a:t>University of Tokyo</a:t>
            </a:r>
          </a:p>
        </p:txBody>
      </p:sp>
      <p:pic>
        <p:nvPicPr>
          <p:cNvPr id="7170" name="Picture 2" descr="Image result for queen mary university of london">
            <a:extLst>
              <a:ext uri="{FF2B5EF4-FFF2-40B4-BE49-F238E27FC236}">
                <a16:creationId xmlns:a16="http://schemas.microsoft.com/office/drawing/2014/main" id="{58355343-4867-418A-8209-A9BA9273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14" y="5820494"/>
            <a:ext cx="3032722" cy="8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aci fellowship ripe">
            <a:extLst>
              <a:ext uri="{FF2B5EF4-FFF2-40B4-BE49-F238E27FC236}">
                <a16:creationId xmlns:a16="http://schemas.microsoft.com/office/drawing/2014/main" id="{0F0125A0-88F6-43EC-9B27-47254C217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6874" r="8751" b="11876"/>
          <a:stretch/>
        </p:blipFill>
        <p:spPr bwMode="auto">
          <a:xfrm>
            <a:off x="-3820" y="5719889"/>
            <a:ext cx="1327795" cy="11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ipe.net/participate/ripe/raci/RACILogo.png">
            <a:extLst>
              <a:ext uri="{FF2B5EF4-FFF2-40B4-BE49-F238E27FC236}">
                <a16:creationId xmlns:a16="http://schemas.microsoft.com/office/drawing/2014/main" id="{CA417061-0B39-4603-BEA3-9DB63DAEC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50" y="5735636"/>
            <a:ext cx="3946770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5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3179-9746-43E5-B209-C462A0B5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IXP growth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B3D9-9C14-4AA9-9275-2EB60DE1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4" y="5467927"/>
            <a:ext cx="4867563" cy="709036"/>
          </a:xfrm>
        </p:spPr>
        <p:txBody>
          <a:bodyPr/>
          <a:lstStyle/>
          <a:p>
            <a:r>
              <a:rPr lang="en-GB" dirty="0"/>
              <a:t>In number of IXPs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D9CE-D5FB-474E-B6FF-9C38ABF7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C9A2-46A2-4D0B-94DB-E4EFCBB55E96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CF1C8-070E-43B1-9603-CF6B7DBC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E4AF-4B70-4E23-AFA8-66CEDC4B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50546-97CB-47D8-A386-E713392E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0" y="1634884"/>
            <a:ext cx="5875909" cy="347134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A10D7E-85B5-4748-BD76-58FFBC05FE00}"/>
              </a:ext>
            </a:extLst>
          </p:cNvPr>
          <p:cNvSpPr/>
          <p:nvPr/>
        </p:nvSpPr>
        <p:spPr>
          <a:xfrm>
            <a:off x="5163872" y="2088872"/>
            <a:ext cx="234419" cy="32571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EE349-CDC5-481D-984C-AA4303972138}"/>
              </a:ext>
            </a:extLst>
          </p:cNvPr>
          <p:cNvSpPr/>
          <p:nvPr/>
        </p:nvSpPr>
        <p:spPr>
          <a:xfrm>
            <a:off x="4722019" y="2482005"/>
            <a:ext cx="221332" cy="24608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82AB8-B6EF-431B-9D17-CBF1DA3A971F}"/>
              </a:ext>
            </a:extLst>
          </p:cNvPr>
          <p:cNvSpPr/>
          <p:nvPr/>
        </p:nvSpPr>
        <p:spPr>
          <a:xfrm>
            <a:off x="4276725" y="2885813"/>
            <a:ext cx="226718" cy="14193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D99FDA-26F7-4BD7-80FE-8CE26682ED62}"/>
              </a:ext>
            </a:extLst>
          </p:cNvPr>
          <p:cNvSpPr/>
          <p:nvPr/>
        </p:nvSpPr>
        <p:spPr>
          <a:xfrm>
            <a:off x="3827756" y="3076574"/>
            <a:ext cx="229960" cy="11102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083F15-4F52-47BA-AD91-0B7982801D52}"/>
              </a:ext>
            </a:extLst>
          </p:cNvPr>
          <p:cNvSpPr/>
          <p:nvPr/>
        </p:nvSpPr>
        <p:spPr>
          <a:xfrm>
            <a:off x="3378329" y="3187602"/>
            <a:ext cx="229960" cy="10588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9E34B-43EC-43E5-B198-E9A1315022D3}"/>
              </a:ext>
            </a:extLst>
          </p:cNvPr>
          <p:cNvSpPr/>
          <p:nvPr/>
        </p:nvSpPr>
        <p:spPr>
          <a:xfrm>
            <a:off x="2909242" y="3293482"/>
            <a:ext cx="250677" cy="9137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B30B48-E138-4B56-85DE-A05B634E2ABE}"/>
              </a:ext>
            </a:extLst>
          </p:cNvPr>
          <p:cNvSpPr/>
          <p:nvPr/>
        </p:nvSpPr>
        <p:spPr>
          <a:xfrm flipV="1">
            <a:off x="2489757" y="3391923"/>
            <a:ext cx="221152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E5ACCB-554F-43FB-ADB1-293688CF1F34}"/>
              </a:ext>
            </a:extLst>
          </p:cNvPr>
          <p:cNvSpPr/>
          <p:nvPr/>
        </p:nvSpPr>
        <p:spPr>
          <a:xfrm>
            <a:off x="2200275" y="1923051"/>
            <a:ext cx="441121" cy="12934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C9C972-EB84-4B3B-B1A4-4F58FE42CFBA}"/>
              </a:ext>
            </a:extLst>
          </p:cNvPr>
          <p:cNvSpPr/>
          <p:nvPr/>
        </p:nvSpPr>
        <p:spPr>
          <a:xfrm>
            <a:off x="1650364" y="2061029"/>
            <a:ext cx="3357065" cy="1553028"/>
          </a:xfrm>
          <a:custGeom>
            <a:avLst/>
            <a:gdLst>
              <a:gd name="connsiteX0" fmla="*/ 47807 w 3357065"/>
              <a:gd name="connsiteY0" fmla="*/ 1553028 h 1553028"/>
              <a:gd name="connsiteX1" fmla="*/ 294550 w 3357065"/>
              <a:gd name="connsiteY1" fmla="*/ 1335314 h 1553028"/>
              <a:gd name="connsiteX2" fmla="*/ 2283007 w 3357065"/>
              <a:gd name="connsiteY2" fmla="*/ 899885 h 1553028"/>
              <a:gd name="connsiteX3" fmla="*/ 2965179 w 3357065"/>
              <a:gd name="connsiteY3" fmla="*/ 420914 h 1553028"/>
              <a:gd name="connsiteX4" fmla="*/ 3357065 w 3357065"/>
              <a:gd name="connsiteY4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065" h="1553028">
                <a:moveTo>
                  <a:pt x="47807" y="1553028"/>
                </a:moveTo>
                <a:cubicBezTo>
                  <a:pt x="-15088" y="1498599"/>
                  <a:pt x="-77983" y="1444171"/>
                  <a:pt x="294550" y="1335314"/>
                </a:cubicBezTo>
                <a:cubicBezTo>
                  <a:pt x="667083" y="1226457"/>
                  <a:pt x="1837902" y="1052285"/>
                  <a:pt x="2283007" y="899885"/>
                </a:cubicBezTo>
                <a:cubicBezTo>
                  <a:pt x="2728112" y="747485"/>
                  <a:pt x="2786169" y="570895"/>
                  <a:pt x="2965179" y="420914"/>
                </a:cubicBezTo>
                <a:cubicBezTo>
                  <a:pt x="3144189" y="270933"/>
                  <a:pt x="3250627" y="135466"/>
                  <a:pt x="3357065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4C53ADC-B3BE-4EEF-B101-C26A69F39AC4}"/>
              </a:ext>
            </a:extLst>
          </p:cNvPr>
          <p:cNvSpPr/>
          <p:nvPr/>
        </p:nvSpPr>
        <p:spPr>
          <a:xfrm>
            <a:off x="2489756" y="1290146"/>
            <a:ext cx="5168901" cy="591496"/>
          </a:xfrm>
          <a:custGeom>
            <a:avLst/>
            <a:gdLst>
              <a:gd name="connsiteX0" fmla="*/ 5447085 w 5447085"/>
              <a:gd name="connsiteY0" fmla="*/ 0 h 1066800"/>
              <a:gd name="connsiteX1" fmla="*/ 3687558 w 5447085"/>
              <a:gd name="connsiteY1" fmla="*/ 706582 h 1066800"/>
              <a:gd name="connsiteX2" fmla="*/ 597994 w 5447085"/>
              <a:gd name="connsiteY2" fmla="*/ 554182 h 1066800"/>
              <a:gd name="connsiteX3" fmla="*/ 2248 w 5447085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7085" h="1066800">
                <a:moveTo>
                  <a:pt x="5447085" y="0"/>
                </a:moveTo>
                <a:cubicBezTo>
                  <a:pt x="4971412" y="307109"/>
                  <a:pt x="4495740" y="614218"/>
                  <a:pt x="3687558" y="706582"/>
                </a:cubicBezTo>
                <a:cubicBezTo>
                  <a:pt x="2879376" y="798946"/>
                  <a:pt x="1212212" y="494146"/>
                  <a:pt x="597994" y="554182"/>
                </a:cubicBezTo>
                <a:cubicBezTo>
                  <a:pt x="-16224" y="614218"/>
                  <a:pt x="-6988" y="840509"/>
                  <a:pt x="2248" y="1066800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580A1-2863-4155-A36D-711C9965C29C}"/>
              </a:ext>
            </a:extLst>
          </p:cNvPr>
          <p:cNvSpPr txBox="1"/>
          <p:nvPr/>
        </p:nvSpPr>
        <p:spPr>
          <a:xfrm>
            <a:off x="7649132" y="1023755"/>
            <a:ext cx="432616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/>
              <a:t>Rise of new regions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94F7C7-9115-429A-AE6E-C825623BF518}"/>
              </a:ext>
            </a:extLst>
          </p:cNvPr>
          <p:cNvSpPr/>
          <p:nvPr/>
        </p:nvSpPr>
        <p:spPr>
          <a:xfrm>
            <a:off x="387212" y="742122"/>
            <a:ext cx="831830" cy="2256146"/>
          </a:xfrm>
          <a:custGeom>
            <a:avLst/>
            <a:gdLst>
              <a:gd name="connsiteX0" fmla="*/ 0 w 662609"/>
              <a:gd name="connsiteY0" fmla="*/ 0 h 2245142"/>
              <a:gd name="connsiteX1" fmla="*/ 159026 w 662609"/>
              <a:gd name="connsiteY1" fmla="*/ 1895061 h 2245142"/>
              <a:gd name="connsiteX2" fmla="*/ 662609 w 662609"/>
              <a:gd name="connsiteY2" fmla="*/ 2239617 h 22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9" h="2245142">
                <a:moveTo>
                  <a:pt x="0" y="0"/>
                </a:moveTo>
                <a:cubicBezTo>
                  <a:pt x="24295" y="760896"/>
                  <a:pt x="48591" y="1521792"/>
                  <a:pt x="159026" y="1895061"/>
                </a:cubicBezTo>
                <a:cubicBezTo>
                  <a:pt x="269461" y="2268330"/>
                  <a:pt x="466035" y="2253973"/>
                  <a:pt x="662609" y="2239617"/>
                </a:cubicBezTo>
              </a:path>
            </a:pathLst>
          </a:custGeom>
          <a:noFill/>
          <a:ln w="63500">
            <a:solidFill>
              <a:srgbClr val="00B0F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920320A-252B-4726-A28D-A4EC0551B190}"/>
              </a:ext>
            </a:extLst>
          </p:cNvPr>
          <p:cNvSpPr/>
          <p:nvPr/>
        </p:nvSpPr>
        <p:spPr>
          <a:xfrm>
            <a:off x="380588" y="311429"/>
            <a:ext cx="962803" cy="2309610"/>
          </a:xfrm>
          <a:custGeom>
            <a:avLst/>
            <a:gdLst>
              <a:gd name="connsiteX0" fmla="*/ 0 w 662609"/>
              <a:gd name="connsiteY0" fmla="*/ 0 h 2245142"/>
              <a:gd name="connsiteX1" fmla="*/ 159026 w 662609"/>
              <a:gd name="connsiteY1" fmla="*/ 1895061 h 2245142"/>
              <a:gd name="connsiteX2" fmla="*/ 662609 w 662609"/>
              <a:gd name="connsiteY2" fmla="*/ 2239617 h 22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9" h="2245142">
                <a:moveTo>
                  <a:pt x="0" y="0"/>
                </a:moveTo>
                <a:cubicBezTo>
                  <a:pt x="24295" y="760896"/>
                  <a:pt x="48591" y="1521792"/>
                  <a:pt x="159026" y="1895061"/>
                </a:cubicBezTo>
                <a:cubicBezTo>
                  <a:pt x="269461" y="2268330"/>
                  <a:pt x="466035" y="2253973"/>
                  <a:pt x="662609" y="2239617"/>
                </a:cubicBezTo>
              </a:path>
            </a:pathLst>
          </a:custGeom>
          <a:noFill/>
          <a:ln w="63500">
            <a:solidFill>
              <a:srgbClr val="00B0F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C296B4B-5442-4ACC-89C2-2BB0714D58D1}"/>
              </a:ext>
            </a:extLst>
          </p:cNvPr>
          <p:cNvSpPr/>
          <p:nvPr/>
        </p:nvSpPr>
        <p:spPr>
          <a:xfrm>
            <a:off x="367337" y="132042"/>
            <a:ext cx="662609" cy="2040218"/>
          </a:xfrm>
          <a:custGeom>
            <a:avLst/>
            <a:gdLst>
              <a:gd name="connsiteX0" fmla="*/ 0 w 662609"/>
              <a:gd name="connsiteY0" fmla="*/ 0 h 2245142"/>
              <a:gd name="connsiteX1" fmla="*/ 159026 w 662609"/>
              <a:gd name="connsiteY1" fmla="*/ 1895061 h 2245142"/>
              <a:gd name="connsiteX2" fmla="*/ 662609 w 662609"/>
              <a:gd name="connsiteY2" fmla="*/ 2239617 h 22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9" h="2245142">
                <a:moveTo>
                  <a:pt x="0" y="0"/>
                </a:moveTo>
                <a:cubicBezTo>
                  <a:pt x="24295" y="760896"/>
                  <a:pt x="48591" y="1521792"/>
                  <a:pt x="159026" y="1895061"/>
                </a:cubicBezTo>
                <a:cubicBezTo>
                  <a:pt x="269461" y="2268330"/>
                  <a:pt x="466035" y="2253973"/>
                  <a:pt x="662609" y="2239617"/>
                </a:cubicBezTo>
              </a:path>
            </a:pathLst>
          </a:custGeom>
          <a:noFill/>
          <a:ln w="63500">
            <a:solidFill>
              <a:srgbClr val="00B0F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B8909F-6D2A-4CD3-AEF9-AEE8DD23F051}"/>
              </a:ext>
            </a:extLst>
          </p:cNvPr>
          <p:cNvSpPr txBox="1"/>
          <p:nvPr/>
        </p:nvSpPr>
        <p:spPr>
          <a:xfrm>
            <a:off x="178241" y="81190"/>
            <a:ext cx="2383643" cy="646331"/>
          </a:xfrm>
          <a:prstGeom prst="rect">
            <a:avLst/>
          </a:prstGeom>
          <a:solidFill>
            <a:srgbClr val="00B0F0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/>
              <a:t>Big stay big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904A24-C92E-4B12-A545-3D410B5A4A4D}"/>
              </a:ext>
            </a:extLst>
          </p:cNvPr>
          <p:cNvSpPr/>
          <p:nvPr/>
        </p:nvSpPr>
        <p:spPr>
          <a:xfrm>
            <a:off x="1603633" y="3793444"/>
            <a:ext cx="208188" cy="683306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416104-F8BE-42AE-AE4D-02432DA8E6C9}"/>
              </a:ext>
            </a:extLst>
          </p:cNvPr>
          <p:cNvSpPr/>
          <p:nvPr/>
        </p:nvSpPr>
        <p:spPr>
          <a:xfrm>
            <a:off x="2049076" y="3548063"/>
            <a:ext cx="208188" cy="928687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C732E8-B9B4-4A83-9FAD-10513575F230}"/>
              </a:ext>
            </a:extLst>
          </p:cNvPr>
          <p:cNvSpPr/>
          <p:nvPr/>
        </p:nvSpPr>
        <p:spPr>
          <a:xfrm>
            <a:off x="2489757" y="3437643"/>
            <a:ext cx="221152" cy="1039107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C94F92-A998-4C0C-B768-5D2F54F2DADE}"/>
              </a:ext>
            </a:extLst>
          </p:cNvPr>
          <p:cNvSpPr/>
          <p:nvPr/>
        </p:nvSpPr>
        <p:spPr>
          <a:xfrm>
            <a:off x="2947201" y="3392507"/>
            <a:ext cx="208189" cy="1043762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48E8F7-4ADA-4941-AD8A-6CF70ED3AE2D}"/>
              </a:ext>
            </a:extLst>
          </p:cNvPr>
          <p:cNvSpPr/>
          <p:nvPr/>
        </p:nvSpPr>
        <p:spPr>
          <a:xfrm>
            <a:off x="2200275" y="2132285"/>
            <a:ext cx="441122" cy="102990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AB32A6-B29B-4812-B21F-381EC7BA8561}"/>
              </a:ext>
            </a:extLst>
          </p:cNvPr>
          <p:cNvSpPr/>
          <p:nvPr/>
        </p:nvSpPr>
        <p:spPr>
          <a:xfrm>
            <a:off x="2202658" y="2518049"/>
            <a:ext cx="441122" cy="102990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3ACB8A-491B-41C8-A7CC-365C70A4FD03}"/>
              </a:ext>
            </a:extLst>
          </p:cNvPr>
          <p:cNvSpPr/>
          <p:nvPr/>
        </p:nvSpPr>
        <p:spPr>
          <a:xfrm>
            <a:off x="2202656" y="2896672"/>
            <a:ext cx="441122" cy="102990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8516CE7-5A2B-41D6-9F67-EA52A96A26D1}"/>
              </a:ext>
            </a:extLst>
          </p:cNvPr>
          <p:cNvSpPr/>
          <p:nvPr/>
        </p:nvSpPr>
        <p:spPr>
          <a:xfrm>
            <a:off x="5178902" y="3928975"/>
            <a:ext cx="208189" cy="429947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054EF4-79F2-4262-BAC3-84AD839F7F79}"/>
              </a:ext>
            </a:extLst>
          </p:cNvPr>
          <p:cNvSpPr/>
          <p:nvPr/>
        </p:nvSpPr>
        <p:spPr>
          <a:xfrm>
            <a:off x="5180553" y="2998268"/>
            <a:ext cx="208189" cy="840169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8EC4D8-45CC-4D36-8FB5-704D927B4F85}"/>
              </a:ext>
            </a:extLst>
          </p:cNvPr>
          <p:cNvSpPr/>
          <p:nvPr/>
        </p:nvSpPr>
        <p:spPr>
          <a:xfrm>
            <a:off x="5163871" y="2414588"/>
            <a:ext cx="234420" cy="526226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828C06D4-4D91-41B2-B6B4-C2C85FFC695F}"/>
              </a:ext>
            </a:extLst>
          </p:cNvPr>
          <p:cNvSpPr/>
          <p:nvPr/>
        </p:nvSpPr>
        <p:spPr>
          <a:xfrm>
            <a:off x="11626456" y="3649407"/>
            <a:ext cx="45719" cy="4571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FF101958-5A9D-43E2-BC8E-2C30FC6445D5}"/>
              </a:ext>
            </a:extLst>
          </p:cNvPr>
          <p:cNvSpPr/>
          <p:nvPr/>
        </p:nvSpPr>
        <p:spPr>
          <a:xfrm>
            <a:off x="11629063" y="3319576"/>
            <a:ext cx="45719" cy="4571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103ACD40-EB09-4B38-9BDB-C80ACBD90996}"/>
              </a:ext>
            </a:extLst>
          </p:cNvPr>
          <p:cNvSpPr/>
          <p:nvPr/>
        </p:nvSpPr>
        <p:spPr>
          <a:xfrm>
            <a:off x="11627440" y="2987871"/>
            <a:ext cx="45719" cy="4571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11" grpId="0" animBg="1"/>
      <p:bldP spid="10" grpId="0" animBg="1"/>
      <p:bldP spid="33" grpId="0" animBg="1"/>
      <p:bldP spid="22" grpId="0" animBg="1"/>
      <p:bldP spid="36" grpId="0" animBg="1"/>
      <p:bldP spid="37" grpId="0" animBg="1"/>
      <p:bldP spid="35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3179-9746-43E5-B209-C462A0B5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IXP growth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7B3D9-9C14-4AA9-9275-2EB60DE1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4" y="5467927"/>
            <a:ext cx="4867563" cy="709036"/>
          </a:xfrm>
        </p:spPr>
        <p:txBody>
          <a:bodyPr/>
          <a:lstStyle/>
          <a:p>
            <a:r>
              <a:rPr lang="en-GB" dirty="0"/>
              <a:t>In number of IXPs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D9CE-D5FB-474E-B6FF-9C38ABF7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A23E-915A-4ACC-B697-8853647A1E07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CF1C8-070E-43B1-9603-CF6B7DBC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E4AF-4B70-4E23-AFA8-66CEDC4B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50546-97CB-47D8-A386-E713392E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80" y="1634884"/>
            <a:ext cx="5875909" cy="3471340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75309-B1ED-4EF4-92F4-63C4832B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45" y="1537252"/>
            <a:ext cx="5875909" cy="356897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BB5586-F272-4478-81B2-BE056253B023}"/>
              </a:ext>
            </a:extLst>
          </p:cNvPr>
          <p:cNvSpPr txBox="1">
            <a:spLocks/>
          </p:cNvSpPr>
          <p:nvPr/>
        </p:nvSpPr>
        <p:spPr>
          <a:xfrm>
            <a:off x="6747182" y="5472549"/>
            <a:ext cx="4867563" cy="70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number of </a:t>
            </a:r>
            <a:r>
              <a:rPr lang="en-GB" dirty="0" err="1"/>
              <a:t>ASes</a:t>
            </a:r>
            <a:r>
              <a:rPr lang="en-GB" dirty="0"/>
              <a:t>/members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86DE42-D5FF-4C2E-A814-D658DAA1E993}"/>
              </a:ext>
            </a:extLst>
          </p:cNvPr>
          <p:cNvSpPr/>
          <p:nvPr/>
        </p:nvSpPr>
        <p:spPr>
          <a:xfrm>
            <a:off x="8244114" y="2017486"/>
            <a:ext cx="3048000" cy="1727200"/>
          </a:xfrm>
          <a:custGeom>
            <a:avLst/>
            <a:gdLst>
              <a:gd name="connsiteX0" fmla="*/ 0 w 3048000"/>
              <a:gd name="connsiteY0" fmla="*/ 1727200 h 1727200"/>
              <a:gd name="connsiteX1" fmla="*/ 377372 w 3048000"/>
              <a:gd name="connsiteY1" fmla="*/ 1335314 h 1727200"/>
              <a:gd name="connsiteX2" fmla="*/ 1480457 w 3048000"/>
              <a:gd name="connsiteY2" fmla="*/ 1117600 h 1727200"/>
              <a:gd name="connsiteX3" fmla="*/ 3048000 w 3048000"/>
              <a:gd name="connsiteY3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727200">
                <a:moveTo>
                  <a:pt x="0" y="1727200"/>
                </a:moveTo>
                <a:cubicBezTo>
                  <a:pt x="65314" y="1582057"/>
                  <a:pt x="130629" y="1436914"/>
                  <a:pt x="377372" y="1335314"/>
                </a:cubicBezTo>
                <a:cubicBezTo>
                  <a:pt x="624115" y="1233714"/>
                  <a:pt x="1035352" y="1340152"/>
                  <a:pt x="1480457" y="1117600"/>
                </a:cubicBezTo>
                <a:cubicBezTo>
                  <a:pt x="1925562" y="895048"/>
                  <a:pt x="2486781" y="447524"/>
                  <a:pt x="3048000" y="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2DB5FB-8C7C-46D5-884A-49FCB823D4D5}"/>
              </a:ext>
            </a:extLst>
          </p:cNvPr>
          <p:cNvSpPr/>
          <p:nvPr/>
        </p:nvSpPr>
        <p:spPr>
          <a:xfrm>
            <a:off x="11537127" y="1879745"/>
            <a:ext cx="248587" cy="21008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46A194-F09E-4B8D-AB5C-1E1127047DF5}"/>
              </a:ext>
            </a:extLst>
          </p:cNvPr>
          <p:cNvSpPr/>
          <p:nvPr/>
        </p:nvSpPr>
        <p:spPr>
          <a:xfrm>
            <a:off x="11134054" y="2323750"/>
            <a:ext cx="214920" cy="16206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99A0E2-8145-424B-BD29-2BFD65822966}"/>
              </a:ext>
            </a:extLst>
          </p:cNvPr>
          <p:cNvSpPr/>
          <p:nvPr/>
        </p:nvSpPr>
        <p:spPr>
          <a:xfrm>
            <a:off x="10696575" y="2668749"/>
            <a:ext cx="217187" cy="9826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47FB7A-FFC0-4CC4-A6EB-12F0E7743B89}"/>
              </a:ext>
            </a:extLst>
          </p:cNvPr>
          <p:cNvSpPr/>
          <p:nvPr/>
        </p:nvSpPr>
        <p:spPr>
          <a:xfrm flipV="1">
            <a:off x="10263188" y="2952548"/>
            <a:ext cx="23357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2485DD-E24D-4416-8870-5BE31BCFAC4C}"/>
              </a:ext>
            </a:extLst>
          </p:cNvPr>
          <p:cNvSpPr/>
          <p:nvPr/>
        </p:nvSpPr>
        <p:spPr>
          <a:xfrm flipV="1">
            <a:off x="9834562" y="3113337"/>
            <a:ext cx="226238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7D039F-0BF4-47A3-9103-8370FE999FEC}"/>
              </a:ext>
            </a:extLst>
          </p:cNvPr>
          <p:cNvSpPr/>
          <p:nvPr/>
        </p:nvSpPr>
        <p:spPr>
          <a:xfrm>
            <a:off x="8748231" y="1923770"/>
            <a:ext cx="441121" cy="107169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E7913A-D44F-4AF8-AD41-CB5879287B23}"/>
              </a:ext>
            </a:extLst>
          </p:cNvPr>
          <p:cNvSpPr/>
          <p:nvPr/>
        </p:nvSpPr>
        <p:spPr>
          <a:xfrm>
            <a:off x="9239250" y="1257300"/>
            <a:ext cx="949077" cy="823903"/>
          </a:xfrm>
          <a:custGeom>
            <a:avLst/>
            <a:gdLst>
              <a:gd name="connsiteX0" fmla="*/ 838200 w 949077"/>
              <a:gd name="connsiteY0" fmla="*/ 0 h 823903"/>
              <a:gd name="connsiteX1" fmla="*/ 876300 w 949077"/>
              <a:gd name="connsiteY1" fmla="*/ 762000 h 823903"/>
              <a:gd name="connsiteX2" fmla="*/ 0 w 949077"/>
              <a:gd name="connsiteY2" fmla="*/ 723900 h 82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077" h="823903">
                <a:moveTo>
                  <a:pt x="838200" y="0"/>
                </a:moveTo>
                <a:cubicBezTo>
                  <a:pt x="927100" y="320675"/>
                  <a:pt x="1016000" y="641350"/>
                  <a:pt x="876300" y="762000"/>
                </a:cubicBezTo>
                <a:cubicBezTo>
                  <a:pt x="736600" y="882650"/>
                  <a:pt x="368300" y="803275"/>
                  <a:pt x="0" y="723900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580A1-2863-4155-A36D-711C9965C29C}"/>
              </a:ext>
            </a:extLst>
          </p:cNvPr>
          <p:cNvSpPr txBox="1"/>
          <p:nvPr/>
        </p:nvSpPr>
        <p:spPr>
          <a:xfrm>
            <a:off x="7315757" y="1023755"/>
            <a:ext cx="432616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44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GB" dirty="0"/>
              <a:t>Rise of new regions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194F7C7-9115-429A-AE6E-C825623BF518}"/>
              </a:ext>
            </a:extLst>
          </p:cNvPr>
          <p:cNvSpPr/>
          <p:nvPr/>
        </p:nvSpPr>
        <p:spPr>
          <a:xfrm>
            <a:off x="6940412" y="742122"/>
            <a:ext cx="831830" cy="2256146"/>
          </a:xfrm>
          <a:custGeom>
            <a:avLst/>
            <a:gdLst>
              <a:gd name="connsiteX0" fmla="*/ 0 w 662609"/>
              <a:gd name="connsiteY0" fmla="*/ 0 h 2245142"/>
              <a:gd name="connsiteX1" fmla="*/ 159026 w 662609"/>
              <a:gd name="connsiteY1" fmla="*/ 1895061 h 2245142"/>
              <a:gd name="connsiteX2" fmla="*/ 662609 w 662609"/>
              <a:gd name="connsiteY2" fmla="*/ 2239617 h 22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9" h="2245142">
                <a:moveTo>
                  <a:pt x="0" y="0"/>
                </a:moveTo>
                <a:cubicBezTo>
                  <a:pt x="24295" y="760896"/>
                  <a:pt x="48591" y="1521792"/>
                  <a:pt x="159026" y="1895061"/>
                </a:cubicBezTo>
                <a:cubicBezTo>
                  <a:pt x="269461" y="2268330"/>
                  <a:pt x="466035" y="2253973"/>
                  <a:pt x="662609" y="2239617"/>
                </a:cubicBezTo>
              </a:path>
            </a:pathLst>
          </a:custGeom>
          <a:noFill/>
          <a:ln w="63500">
            <a:solidFill>
              <a:srgbClr val="00B0F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920320A-252B-4726-A28D-A4EC0551B190}"/>
              </a:ext>
            </a:extLst>
          </p:cNvPr>
          <p:cNvSpPr/>
          <p:nvPr/>
        </p:nvSpPr>
        <p:spPr>
          <a:xfrm>
            <a:off x="6933788" y="311429"/>
            <a:ext cx="962803" cy="2309610"/>
          </a:xfrm>
          <a:custGeom>
            <a:avLst/>
            <a:gdLst>
              <a:gd name="connsiteX0" fmla="*/ 0 w 662609"/>
              <a:gd name="connsiteY0" fmla="*/ 0 h 2245142"/>
              <a:gd name="connsiteX1" fmla="*/ 159026 w 662609"/>
              <a:gd name="connsiteY1" fmla="*/ 1895061 h 2245142"/>
              <a:gd name="connsiteX2" fmla="*/ 662609 w 662609"/>
              <a:gd name="connsiteY2" fmla="*/ 2239617 h 22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9" h="2245142">
                <a:moveTo>
                  <a:pt x="0" y="0"/>
                </a:moveTo>
                <a:cubicBezTo>
                  <a:pt x="24295" y="760896"/>
                  <a:pt x="48591" y="1521792"/>
                  <a:pt x="159026" y="1895061"/>
                </a:cubicBezTo>
                <a:cubicBezTo>
                  <a:pt x="269461" y="2268330"/>
                  <a:pt x="466035" y="2253973"/>
                  <a:pt x="662609" y="2239617"/>
                </a:cubicBezTo>
              </a:path>
            </a:pathLst>
          </a:custGeom>
          <a:noFill/>
          <a:ln w="63500">
            <a:solidFill>
              <a:srgbClr val="00B0F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C296B4B-5442-4ACC-89C2-2BB0714D58D1}"/>
              </a:ext>
            </a:extLst>
          </p:cNvPr>
          <p:cNvSpPr/>
          <p:nvPr/>
        </p:nvSpPr>
        <p:spPr>
          <a:xfrm>
            <a:off x="6920537" y="132042"/>
            <a:ext cx="662609" cy="2040218"/>
          </a:xfrm>
          <a:custGeom>
            <a:avLst/>
            <a:gdLst>
              <a:gd name="connsiteX0" fmla="*/ 0 w 662609"/>
              <a:gd name="connsiteY0" fmla="*/ 0 h 2245142"/>
              <a:gd name="connsiteX1" fmla="*/ 159026 w 662609"/>
              <a:gd name="connsiteY1" fmla="*/ 1895061 h 2245142"/>
              <a:gd name="connsiteX2" fmla="*/ 662609 w 662609"/>
              <a:gd name="connsiteY2" fmla="*/ 2239617 h 224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2609" h="2245142">
                <a:moveTo>
                  <a:pt x="0" y="0"/>
                </a:moveTo>
                <a:cubicBezTo>
                  <a:pt x="24295" y="760896"/>
                  <a:pt x="48591" y="1521792"/>
                  <a:pt x="159026" y="1895061"/>
                </a:cubicBezTo>
                <a:cubicBezTo>
                  <a:pt x="269461" y="2268330"/>
                  <a:pt x="466035" y="2253973"/>
                  <a:pt x="662609" y="2239617"/>
                </a:cubicBezTo>
              </a:path>
            </a:pathLst>
          </a:custGeom>
          <a:noFill/>
          <a:ln w="63500">
            <a:solidFill>
              <a:srgbClr val="00B0F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B8909F-6D2A-4CD3-AEF9-AEE8DD23F051}"/>
              </a:ext>
            </a:extLst>
          </p:cNvPr>
          <p:cNvSpPr txBox="1"/>
          <p:nvPr/>
        </p:nvSpPr>
        <p:spPr>
          <a:xfrm>
            <a:off x="4762941" y="93890"/>
            <a:ext cx="2383643" cy="646331"/>
          </a:xfrm>
          <a:prstGeom prst="rect">
            <a:avLst/>
          </a:prstGeom>
          <a:solidFill>
            <a:srgbClr val="00B0F0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/>
              <a:t>Big stay big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14E0B5-0327-4C20-9CE7-239A16A7CF7C}"/>
              </a:ext>
            </a:extLst>
          </p:cNvPr>
          <p:cNvSpPr/>
          <p:nvPr/>
        </p:nvSpPr>
        <p:spPr>
          <a:xfrm>
            <a:off x="8115300" y="3928976"/>
            <a:ext cx="200026" cy="534288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1DD9CA-99BA-4FD1-9517-6BB30A707E03}"/>
              </a:ext>
            </a:extLst>
          </p:cNvPr>
          <p:cNvSpPr/>
          <p:nvPr/>
        </p:nvSpPr>
        <p:spPr>
          <a:xfrm>
            <a:off x="8540042" y="3567112"/>
            <a:ext cx="200027" cy="915201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4E1893-0A22-4A40-930D-CE3139E3C45F}"/>
              </a:ext>
            </a:extLst>
          </p:cNvPr>
          <p:cNvSpPr/>
          <p:nvPr/>
        </p:nvSpPr>
        <p:spPr>
          <a:xfrm>
            <a:off x="8963025" y="3431308"/>
            <a:ext cx="214903" cy="1043762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6F3DDF-8166-43CA-B4BA-9585341D9D99}"/>
              </a:ext>
            </a:extLst>
          </p:cNvPr>
          <p:cNvSpPr/>
          <p:nvPr/>
        </p:nvSpPr>
        <p:spPr>
          <a:xfrm>
            <a:off x="9400884" y="3324225"/>
            <a:ext cx="208457" cy="1158088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F8A20F-D868-412B-B871-E8611F8BCA97}"/>
              </a:ext>
            </a:extLst>
          </p:cNvPr>
          <p:cNvSpPr/>
          <p:nvPr/>
        </p:nvSpPr>
        <p:spPr>
          <a:xfrm>
            <a:off x="11562209" y="4152429"/>
            <a:ext cx="200027" cy="240533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A5137DD-9009-4887-AC2D-1F2071B57AE4}"/>
              </a:ext>
            </a:extLst>
          </p:cNvPr>
          <p:cNvSpPr/>
          <p:nvPr/>
        </p:nvSpPr>
        <p:spPr>
          <a:xfrm>
            <a:off x="11561195" y="2103764"/>
            <a:ext cx="200027" cy="1873899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AE63942-D8C2-4E65-ABA6-61F053EB903C}"/>
              </a:ext>
            </a:extLst>
          </p:cNvPr>
          <p:cNvSpPr/>
          <p:nvPr/>
        </p:nvSpPr>
        <p:spPr>
          <a:xfrm>
            <a:off x="8743950" y="2132285"/>
            <a:ext cx="441122" cy="102990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82AB8A2-E2C6-45B4-9E69-A7ACB8F4B211}"/>
              </a:ext>
            </a:extLst>
          </p:cNvPr>
          <p:cNvSpPr/>
          <p:nvPr/>
        </p:nvSpPr>
        <p:spPr>
          <a:xfrm>
            <a:off x="8736808" y="2518049"/>
            <a:ext cx="441122" cy="102990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F45458-0D66-4BDA-AC90-4AF81B2B29D1}"/>
              </a:ext>
            </a:extLst>
          </p:cNvPr>
          <p:cNvSpPr/>
          <p:nvPr/>
        </p:nvSpPr>
        <p:spPr>
          <a:xfrm>
            <a:off x="8736806" y="2896672"/>
            <a:ext cx="441122" cy="102990"/>
          </a:xfrm>
          <a:prstGeom prst="rect">
            <a:avLst/>
          </a:prstGeom>
          <a:solidFill>
            <a:srgbClr val="00B0F0">
              <a:alpha val="43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45BCEA-577C-47D3-9233-82566E1FCC91}"/>
              </a:ext>
            </a:extLst>
          </p:cNvPr>
          <p:cNvSpPr txBox="1"/>
          <p:nvPr/>
        </p:nvSpPr>
        <p:spPr>
          <a:xfrm>
            <a:off x="7864776" y="179836"/>
            <a:ext cx="4259746" cy="646331"/>
          </a:xfrm>
          <a:prstGeom prst="rect">
            <a:avLst/>
          </a:prstGeom>
          <a:solidFill>
            <a:srgbClr val="002060"/>
          </a:solidFill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Europe tops growth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450E780-9AF5-4C73-B965-F57D80DA558B}"/>
              </a:ext>
            </a:extLst>
          </p:cNvPr>
          <p:cNvSpPr/>
          <p:nvPr/>
        </p:nvSpPr>
        <p:spPr>
          <a:xfrm>
            <a:off x="11874500" y="304800"/>
            <a:ext cx="202149" cy="2654300"/>
          </a:xfrm>
          <a:custGeom>
            <a:avLst/>
            <a:gdLst>
              <a:gd name="connsiteX0" fmla="*/ 165100 w 202149"/>
              <a:gd name="connsiteY0" fmla="*/ 0 h 2654300"/>
              <a:gd name="connsiteX1" fmla="*/ 190500 w 202149"/>
              <a:gd name="connsiteY1" fmla="*/ 2082800 h 2654300"/>
              <a:gd name="connsiteX2" fmla="*/ 0 w 202149"/>
              <a:gd name="connsiteY2" fmla="*/ 265430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49" h="2654300">
                <a:moveTo>
                  <a:pt x="165100" y="0"/>
                </a:moveTo>
                <a:cubicBezTo>
                  <a:pt x="191558" y="820208"/>
                  <a:pt x="218017" y="1640417"/>
                  <a:pt x="190500" y="2082800"/>
                </a:cubicBezTo>
                <a:cubicBezTo>
                  <a:pt x="162983" y="2525183"/>
                  <a:pt x="81491" y="2589741"/>
                  <a:pt x="0" y="2654300"/>
                </a:cubicBezTo>
              </a:path>
            </a:pathLst>
          </a:custGeom>
          <a:noFill/>
          <a:ln w="63500">
            <a:solidFill>
              <a:srgbClr val="002060"/>
            </a:solidFill>
            <a:headEnd type="none"/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4C14331-296A-4424-BBAC-41FDEABD1D9E}"/>
              </a:ext>
            </a:extLst>
          </p:cNvPr>
          <p:cNvGrpSpPr/>
          <p:nvPr/>
        </p:nvGrpSpPr>
        <p:grpSpPr>
          <a:xfrm>
            <a:off x="11563589" y="2705571"/>
            <a:ext cx="200027" cy="1279510"/>
            <a:chOff x="11563589" y="2705571"/>
            <a:chExt cx="200027" cy="127951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312FE7D-C1A9-44FE-A5A6-B064F7F91C28}"/>
                </a:ext>
              </a:extLst>
            </p:cNvPr>
            <p:cNvSpPr/>
            <p:nvPr/>
          </p:nvSpPr>
          <p:spPr>
            <a:xfrm>
              <a:off x="11563589" y="2705571"/>
              <a:ext cx="200027" cy="1279510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8657FBD6-D101-4444-9AC8-35EA26911185}"/>
                </a:ext>
              </a:extLst>
            </p:cNvPr>
            <p:cNvSpPr/>
            <p:nvPr/>
          </p:nvSpPr>
          <p:spPr>
            <a:xfrm>
              <a:off x="11638588" y="3815577"/>
              <a:ext cx="45719" cy="4571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Star: 5 Points 81">
              <a:extLst>
                <a:ext uri="{FF2B5EF4-FFF2-40B4-BE49-F238E27FC236}">
                  <a16:creationId xmlns:a16="http://schemas.microsoft.com/office/drawing/2014/main" id="{6ED5CBD4-6B38-45DD-A884-04D57C1E349F}"/>
                </a:ext>
              </a:extLst>
            </p:cNvPr>
            <p:cNvSpPr/>
            <p:nvPr/>
          </p:nvSpPr>
          <p:spPr>
            <a:xfrm>
              <a:off x="11640970" y="3486924"/>
              <a:ext cx="45719" cy="4571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Star: 5 Points 82">
              <a:extLst>
                <a:ext uri="{FF2B5EF4-FFF2-40B4-BE49-F238E27FC236}">
                  <a16:creationId xmlns:a16="http://schemas.microsoft.com/office/drawing/2014/main" id="{B3BDC00E-C152-4CE7-B17F-D32734EE03DE}"/>
                </a:ext>
              </a:extLst>
            </p:cNvPr>
            <p:cNvSpPr/>
            <p:nvPr/>
          </p:nvSpPr>
          <p:spPr>
            <a:xfrm>
              <a:off x="11639572" y="3154041"/>
              <a:ext cx="45719" cy="4571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Star: 5 Points 83">
              <a:extLst>
                <a:ext uri="{FF2B5EF4-FFF2-40B4-BE49-F238E27FC236}">
                  <a16:creationId xmlns:a16="http://schemas.microsoft.com/office/drawing/2014/main" id="{DB65FC39-AA28-42C2-8AB1-A561643466FB}"/>
                </a:ext>
              </a:extLst>
            </p:cNvPr>
            <p:cNvSpPr/>
            <p:nvPr/>
          </p:nvSpPr>
          <p:spPr>
            <a:xfrm>
              <a:off x="11637846" y="2828714"/>
              <a:ext cx="45719" cy="45719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62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12" grpId="0" animBg="1"/>
      <p:bldP spid="33" grpId="0" animBg="1"/>
      <p:bldP spid="22" grpId="0" animBg="1"/>
      <p:bldP spid="36" grpId="0" animBg="1"/>
      <p:bldP spid="37" grpId="0" animBg="1"/>
      <p:bldP spid="35" grpId="0" animBg="1"/>
      <p:bldP spid="48" grpId="0" animBg="1"/>
      <p:bldP spid="49" grpId="0" animBg="1"/>
      <p:bldP spid="50" grpId="0" animBg="1"/>
      <p:bldP spid="51" grpId="0" animBg="1"/>
      <p:bldP spid="55" grpId="0" animBg="1"/>
      <p:bldP spid="57" grpId="0" animBg="1"/>
      <p:bldP spid="69" grpId="0" animBg="1"/>
      <p:bldP spid="70" grpId="0" animBg="1"/>
      <p:bldP spid="71" grpId="0" animBg="1"/>
      <p:bldP spid="7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9CA2-F711-426B-A857-F848987C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C576-1473-4C6B-9AC7-99307BEF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1022-E355-4B7D-BE3A-C8B11F36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7E0B-5F5B-41F2-8B2E-D17A2AB8D8FF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08CA4-E461-4307-B313-6F39C086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B4EC-8417-450D-AC62-CD03B90D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 descr="Image result for animals reaching">
            <a:extLst>
              <a:ext uri="{FF2B5EF4-FFF2-40B4-BE49-F238E27FC236}">
                <a16:creationId xmlns:a16="http://schemas.microsoft.com/office/drawing/2014/main" id="{6A6D3CDD-B716-4D47-AA65-123D2ED28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40" b="6142"/>
          <a:stretch/>
        </p:blipFill>
        <p:spPr bwMode="auto">
          <a:xfrm>
            <a:off x="0" y="-1"/>
            <a:ext cx="12192000" cy="7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481F9-0E86-4F71-9303-6E00FFB37CE8}"/>
              </a:ext>
            </a:extLst>
          </p:cNvPr>
          <p:cNvSpPr txBox="1"/>
          <p:nvPr/>
        </p:nvSpPr>
        <p:spPr>
          <a:xfrm>
            <a:off x="0" y="4803795"/>
            <a:ext cx="12192000" cy="14619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72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What about reachability?</a:t>
            </a:r>
          </a:p>
        </p:txBody>
      </p:sp>
    </p:spTree>
    <p:extLst>
      <p:ext uri="{BB962C8B-B14F-4D97-AF65-F5344CB8AC3E}">
        <p14:creationId xmlns:p14="http://schemas.microsoft.com/office/powerpoint/2010/main" val="69247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D1E2-A643-46CA-9374-C2C1CEC6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4846" cy="1325563"/>
          </a:xfrm>
        </p:spPr>
        <p:txBody>
          <a:bodyPr/>
          <a:lstStyle/>
          <a:p>
            <a:r>
              <a:rPr lang="en-GB" b="1" dirty="0"/>
              <a:t>~80% </a:t>
            </a:r>
            <a:r>
              <a:rPr lang="en-GB" dirty="0"/>
              <a:t>of announced IP’s are reachable via IXPs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1A069-7B43-48FF-9867-9D48EF69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D93E-6511-4A31-B098-E7121F89AE43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8932-02CF-4CE2-B790-E1ABEBCB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FD4F2-E746-4459-9838-7690D338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583D1-0CD9-4FBE-ADED-5C38B5ECF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146" y="1690688"/>
            <a:ext cx="8089719" cy="41899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38F9459-54BB-4B8B-A771-AC228D7B48C9}"/>
              </a:ext>
            </a:extLst>
          </p:cNvPr>
          <p:cNvSpPr/>
          <p:nvPr/>
        </p:nvSpPr>
        <p:spPr>
          <a:xfrm>
            <a:off x="0" y="1493044"/>
            <a:ext cx="1173480" cy="387191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25F700-530C-48C2-8FA0-7F39151560A9}"/>
              </a:ext>
            </a:extLst>
          </p:cNvPr>
          <p:cNvSpPr txBox="1">
            <a:spLocks/>
          </p:cNvSpPr>
          <p:nvPr/>
        </p:nvSpPr>
        <p:spPr>
          <a:xfrm>
            <a:off x="8020072" y="2308912"/>
            <a:ext cx="3942722" cy="1647138"/>
          </a:xfrm>
          <a:prstGeom prst="rect">
            <a:avLst/>
          </a:prstGeom>
          <a:solidFill>
            <a:srgbClr val="00B0F0"/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100% IPs =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IPs reachable through T1s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(approx. 99% of the  IP space)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1B9C4F-2A18-4A31-932C-DFA613220FE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208303" y="3132481"/>
            <a:ext cx="6811769" cy="28165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DC098E-2F2D-4305-874D-DBDA282BFBE7}"/>
              </a:ext>
            </a:extLst>
          </p:cNvPr>
          <p:cNvCxnSpPr>
            <a:cxnSpLocks/>
          </p:cNvCxnSpPr>
          <p:nvPr/>
        </p:nvCxnSpPr>
        <p:spPr>
          <a:xfrm flipV="1">
            <a:off x="1158240" y="5425440"/>
            <a:ext cx="6492240" cy="66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A690-6614-4E73-BFAA-B0E195FBC44B}"/>
              </a:ext>
            </a:extLst>
          </p:cNvPr>
          <p:cNvSpPr/>
          <p:nvPr/>
        </p:nvSpPr>
        <p:spPr>
          <a:xfrm>
            <a:off x="716280" y="5075581"/>
            <a:ext cx="487680" cy="45701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1941D3-FAE3-427E-8BA8-2C76570284F5}"/>
              </a:ext>
            </a:extLst>
          </p:cNvPr>
          <p:cNvSpPr txBox="1">
            <a:spLocks/>
          </p:cNvSpPr>
          <p:nvPr/>
        </p:nvSpPr>
        <p:spPr>
          <a:xfrm>
            <a:off x="8035917" y="4478337"/>
            <a:ext cx="3942722" cy="2060575"/>
          </a:xfrm>
          <a:prstGeom prst="rect">
            <a:avLst/>
          </a:prstGeom>
          <a:solidFill>
            <a:srgbClr val="00B0F0"/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IPv4 reachability = </a:t>
            </a:r>
          </a:p>
          <a:p>
            <a:pPr marL="0" indent="0">
              <a:buNone/>
            </a:pPr>
            <a:r>
              <a:rPr lang="en-GB" sz="2400" dirty="0"/>
              <a:t>IPs that an AS could reach by collocating at an IXP and peering with all its members (T1s excluded)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8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2" grpId="0" animBg="1"/>
      <p:bldP spid="2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D1E2-A643-46CA-9374-C2C1CEC6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4846" cy="1325563"/>
          </a:xfrm>
        </p:spPr>
        <p:txBody>
          <a:bodyPr/>
          <a:lstStyle/>
          <a:p>
            <a:r>
              <a:rPr lang="en-GB" b="1" dirty="0"/>
              <a:t>~80% </a:t>
            </a:r>
            <a:r>
              <a:rPr lang="en-GB" dirty="0"/>
              <a:t>of announced IP’s are reachable via IXPs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1A069-7B43-48FF-9867-9D48EF69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9146-9D10-4032-A151-9008778A487E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8932-02CF-4CE2-B790-E1ABEBCB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FD4F2-E746-4459-9838-7690D338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583D1-0CD9-4FBE-ADED-5C38B5ECF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146" y="1690688"/>
            <a:ext cx="8089719" cy="41899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58BA5A-EBD8-42BC-ABE9-F259A6B96FA8}"/>
              </a:ext>
            </a:extLst>
          </p:cNvPr>
          <p:cNvSpPr/>
          <p:nvPr/>
        </p:nvSpPr>
        <p:spPr>
          <a:xfrm>
            <a:off x="876300" y="2114550"/>
            <a:ext cx="2800350" cy="3362325"/>
          </a:xfrm>
          <a:prstGeom prst="rect">
            <a:avLst/>
          </a:prstGeom>
          <a:noFill/>
          <a:ln w="635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D2F48-6005-4B11-8F92-F2CC093EA566}"/>
              </a:ext>
            </a:extLst>
          </p:cNvPr>
          <p:cNvSpPr txBox="1"/>
          <p:nvPr/>
        </p:nvSpPr>
        <p:spPr>
          <a:xfrm>
            <a:off x="781051" y="5530632"/>
            <a:ext cx="4572000" cy="1200329"/>
          </a:xfrm>
          <a:prstGeom prst="rect">
            <a:avLst/>
          </a:prstGeom>
          <a:solidFill>
            <a:srgbClr val="00B0F0"/>
          </a:solidFill>
          <a:ln w="444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GB" dirty="0"/>
              <a:t>few IXPs are enough (for reachability 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D8E4B-152F-482C-9D9F-153E856B7354}"/>
              </a:ext>
            </a:extLst>
          </p:cNvPr>
          <p:cNvSpPr/>
          <p:nvPr/>
        </p:nvSpPr>
        <p:spPr>
          <a:xfrm>
            <a:off x="6764215" y="1825625"/>
            <a:ext cx="1152938" cy="1058252"/>
          </a:xfrm>
          <a:prstGeom prst="rect">
            <a:avLst/>
          </a:prstGeom>
          <a:noFill/>
          <a:ln w="635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89404-0D8F-490B-9D04-685E6C6995F0}"/>
              </a:ext>
            </a:extLst>
          </p:cNvPr>
          <p:cNvSpPr txBox="1"/>
          <p:nvPr/>
        </p:nvSpPr>
        <p:spPr>
          <a:xfrm>
            <a:off x="7958573" y="1511301"/>
            <a:ext cx="2800350" cy="1200329"/>
          </a:xfrm>
          <a:prstGeom prst="rect">
            <a:avLst/>
          </a:prstGeom>
          <a:solidFill>
            <a:srgbClr val="00B0F0"/>
          </a:solidFill>
          <a:ln w="444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GB" dirty="0"/>
              <a:t>Stagnation around 80%</a:t>
            </a:r>
          </a:p>
        </p:txBody>
      </p:sp>
    </p:spTree>
    <p:extLst>
      <p:ext uri="{BB962C8B-B14F-4D97-AF65-F5344CB8AC3E}">
        <p14:creationId xmlns:p14="http://schemas.microsoft.com/office/powerpoint/2010/main" val="21141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D72F-532F-4A60-9CD6-E812D8DF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growth of potential </a:t>
            </a:r>
            <a:r>
              <a:rPr lang="en-GB" dirty="0" err="1"/>
              <a:t>peerings</a:t>
            </a:r>
            <a:r>
              <a:rPr lang="en-GB" dirty="0"/>
              <a:t> at IXPs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9EE9E-D171-4D17-9C30-0AEEB0BA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3856-FDA5-4D46-A775-B3578B19DEBF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BC61D-D6EF-4B1F-BD21-6BB6FE58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0F8E-E356-484D-9CAB-9C36CD1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CA2F9-1AA9-43E2-9EE5-5D0300EE4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88"/>
            <a:ext cx="8757138" cy="34789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3F82-C5CD-466F-A268-C0CB14B1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0" y="2266004"/>
            <a:ext cx="3648320" cy="2001196"/>
          </a:xfrm>
          <a:solidFill>
            <a:srgbClr val="00B0F0"/>
          </a:solidFill>
          <a:ln w="762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/>
              <a:t>Potential peering if 2 </a:t>
            </a:r>
            <a:r>
              <a:rPr lang="en-GB" dirty="0" err="1"/>
              <a:t>ASes</a:t>
            </a:r>
            <a:r>
              <a:rPr lang="en-GB" dirty="0"/>
              <a:t> are:</a:t>
            </a:r>
          </a:p>
          <a:p>
            <a:pPr lvl="1"/>
            <a:r>
              <a:rPr lang="en-GB" dirty="0"/>
              <a:t>peering (CAIDA)</a:t>
            </a:r>
          </a:p>
          <a:p>
            <a:pPr lvl="1"/>
            <a:r>
              <a:rPr lang="en-GB" dirty="0" err="1"/>
              <a:t>Colocated</a:t>
            </a:r>
            <a:r>
              <a:rPr lang="en-GB" dirty="0"/>
              <a:t> (</a:t>
            </a:r>
            <a:r>
              <a:rPr lang="en-GB" dirty="0" err="1"/>
              <a:t>PeeringDB</a:t>
            </a:r>
            <a:r>
              <a:rPr lang="en-GB" dirty="0"/>
              <a:t>)</a:t>
            </a:r>
          </a:p>
          <a:p>
            <a:pPr lvl="1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2A9910-197D-42BE-9515-1F2D837EA6EB}"/>
              </a:ext>
            </a:extLst>
          </p:cNvPr>
          <p:cNvSpPr/>
          <p:nvPr/>
        </p:nvSpPr>
        <p:spPr>
          <a:xfrm rot="5400000">
            <a:off x="2404089" y="1201430"/>
            <a:ext cx="472038" cy="291890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D4F8B9-61B1-4BE0-824B-C055AE3A430E}"/>
              </a:ext>
            </a:extLst>
          </p:cNvPr>
          <p:cNvCxnSpPr>
            <a:cxnSpLocks/>
          </p:cNvCxnSpPr>
          <p:nvPr/>
        </p:nvCxnSpPr>
        <p:spPr>
          <a:xfrm flipH="1" flipV="1">
            <a:off x="4221480" y="2652161"/>
            <a:ext cx="4282440" cy="47203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D72F-532F-4A60-9CD6-E812D8DF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growth of potential </a:t>
            </a:r>
            <a:r>
              <a:rPr lang="en-GB" dirty="0" err="1"/>
              <a:t>peerings</a:t>
            </a:r>
            <a:r>
              <a:rPr lang="en-GB" dirty="0"/>
              <a:t> at IXPs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9EE9E-D171-4D17-9C30-0AEEB0BA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FFC9-1F87-49B0-88DD-05806AD68719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BC61D-D6EF-4B1F-BD21-6BB6FE58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0F8E-E356-484D-9CAB-9C36CD1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CA2F9-1AA9-43E2-9EE5-5D0300EE4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88"/>
            <a:ext cx="8757138" cy="3478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98321F-84B1-41E9-B4B3-A12E060C4CAE}"/>
              </a:ext>
            </a:extLst>
          </p:cNvPr>
          <p:cNvSpPr/>
          <p:nvPr/>
        </p:nvSpPr>
        <p:spPr>
          <a:xfrm>
            <a:off x="5698881" y="2424861"/>
            <a:ext cx="2800350" cy="21236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8601CD-6475-4B88-A6A5-3E795EF479A4}"/>
              </a:ext>
            </a:extLst>
          </p:cNvPr>
          <p:cNvCxnSpPr>
            <a:cxnSpLocks/>
          </p:cNvCxnSpPr>
          <p:nvPr/>
        </p:nvCxnSpPr>
        <p:spPr>
          <a:xfrm>
            <a:off x="7987811" y="3429000"/>
            <a:ext cx="0" cy="79539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93BCC5-3716-4A6B-B7BE-334B83928F09}"/>
              </a:ext>
            </a:extLst>
          </p:cNvPr>
          <p:cNvCxnSpPr>
            <a:cxnSpLocks/>
          </p:cNvCxnSpPr>
          <p:nvPr/>
        </p:nvCxnSpPr>
        <p:spPr>
          <a:xfrm>
            <a:off x="7038974" y="3686175"/>
            <a:ext cx="0" cy="6096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FB2F8-EF18-4870-ABAB-3469FD902D6D}"/>
              </a:ext>
            </a:extLst>
          </p:cNvPr>
          <p:cNvSpPr/>
          <p:nvPr/>
        </p:nvSpPr>
        <p:spPr>
          <a:xfrm>
            <a:off x="1345958" y="2424861"/>
            <a:ext cx="3397492" cy="3183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7FECA6-F082-4593-B971-664734554DC2}"/>
              </a:ext>
            </a:extLst>
          </p:cNvPr>
          <p:cNvSpPr txBox="1"/>
          <p:nvPr/>
        </p:nvSpPr>
        <p:spPr>
          <a:xfrm>
            <a:off x="8746145" y="2476321"/>
            <a:ext cx="3255355" cy="2308324"/>
          </a:xfrm>
          <a:prstGeom prst="rect">
            <a:avLst/>
          </a:prstGeom>
          <a:solidFill>
            <a:srgbClr val="00B0F0"/>
          </a:solidFill>
          <a:ln w="444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GB" dirty="0"/>
              <a:t>Most peering growth is (potentially) IXP-enabled</a:t>
            </a:r>
          </a:p>
        </p:txBody>
      </p:sp>
    </p:spTree>
    <p:extLst>
      <p:ext uri="{BB962C8B-B14F-4D97-AF65-F5344CB8AC3E}">
        <p14:creationId xmlns:p14="http://schemas.microsoft.com/office/powerpoint/2010/main" val="17800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B14263-9D56-4DAB-A996-D12E59BDE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326E4-4522-4362-A650-CF7F74A3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&amp; how much do IXPs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944E-2CE8-4C14-93E0-CAB3E4F6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359"/>
            <a:ext cx="10972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solidFill>
                  <a:schemeClr val="bg1"/>
                </a:solidFill>
              </a:rPr>
              <a:t>Historical impact of IXPs on Internet paths: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solidFill>
                  <a:schemeClr val="bg1"/>
                </a:solidFill>
              </a:rPr>
              <a:t> </a:t>
            </a:r>
            <a:r>
              <a:rPr lang="en-GB" sz="4400" i="1" dirty="0">
                <a:solidFill>
                  <a:schemeClr val="bg1"/>
                </a:solidFill>
              </a:rPr>
              <a:t>how much have Internet paths “</a:t>
            </a:r>
            <a:r>
              <a:rPr lang="en-GB" sz="4400" b="1" i="1" dirty="0">
                <a:solidFill>
                  <a:schemeClr val="bg1"/>
                </a:solidFill>
              </a:rPr>
              <a:t>flattened”</a:t>
            </a:r>
            <a:r>
              <a:rPr lang="en-GB" sz="4400" i="1" dirty="0">
                <a:solidFill>
                  <a:schemeClr val="bg1"/>
                </a:solidFill>
              </a:rPr>
              <a:t>?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lphaLcParenR"/>
            </a:pPr>
            <a:r>
              <a:rPr lang="en-GB" sz="4000" dirty="0">
                <a:solidFill>
                  <a:schemeClr val="bg1"/>
                </a:solidFill>
              </a:rPr>
              <a:t>Reduction of </a:t>
            </a:r>
            <a:r>
              <a:rPr lang="en-GB" sz="4000" b="1" dirty="0">
                <a:solidFill>
                  <a:schemeClr val="bg1"/>
                </a:solidFill>
              </a:rPr>
              <a:t>path lengths</a:t>
            </a:r>
            <a:r>
              <a:rPr lang="en-GB" sz="4000" dirty="0">
                <a:solidFill>
                  <a:schemeClr val="bg1"/>
                </a:solidFill>
              </a:rPr>
              <a:t>?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lphaLcParenR"/>
            </a:pPr>
            <a:r>
              <a:rPr lang="en-GB" sz="4000" dirty="0">
                <a:solidFill>
                  <a:schemeClr val="bg1"/>
                </a:solidFill>
              </a:rPr>
              <a:t>Reduced </a:t>
            </a:r>
            <a:r>
              <a:rPr lang="en-GB" sz="4000" b="1" dirty="0">
                <a:solidFill>
                  <a:schemeClr val="bg1"/>
                </a:solidFill>
              </a:rPr>
              <a:t>transit dependence</a:t>
            </a:r>
            <a:r>
              <a:rPr lang="en-GB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7617C-B236-49CB-A9B7-B8440BF5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877B-E83B-4A43-9696-A52409ED72F4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992B-9732-468D-B5DA-CBF581CB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A69D-15A8-440C-B15B-90B67B8F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17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7C982-5C08-406F-9310-9B7E9C02464F}"/>
              </a:ext>
            </a:extLst>
          </p:cNvPr>
          <p:cNvSpPr/>
          <p:nvPr/>
        </p:nvSpPr>
        <p:spPr>
          <a:xfrm>
            <a:off x="1236688" y="3907005"/>
            <a:ext cx="6756430" cy="6492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72AD-0F7E-4863-AD1B-E59B1F6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&amp;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5080-21CE-4EBA-8712-B830C741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2108" cy="4351338"/>
          </a:xfrm>
        </p:spPr>
        <p:txBody>
          <a:bodyPr>
            <a:normAutofit/>
          </a:bodyPr>
          <a:lstStyle/>
          <a:p>
            <a:r>
              <a:rPr lang="en-GB" b="1" dirty="0"/>
              <a:t>Traceroute data </a:t>
            </a:r>
            <a:r>
              <a:rPr lang="en-GB" dirty="0"/>
              <a:t>(monthly snapshots)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err="1"/>
              <a:t>iPlane</a:t>
            </a:r>
            <a:r>
              <a:rPr lang="en-GB" b="1" dirty="0"/>
              <a:t> </a:t>
            </a:r>
            <a:r>
              <a:rPr lang="en-GB" dirty="0"/>
              <a:t>(2006 -2016): from </a:t>
            </a:r>
            <a:r>
              <a:rPr lang="en-GB" dirty="0" err="1"/>
              <a:t>PlanetLab</a:t>
            </a:r>
            <a:r>
              <a:rPr lang="en-GB" dirty="0"/>
              <a:t> nodes, 2.3 billion traceroutes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CAIDA Ark</a:t>
            </a:r>
            <a:r>
              <a:rPr lang="en-GB" b="1" dirty="0"/>
              <a:t> </a:t>
            </a:r>
            <a:r>
              <a:rPr lang="en-GB" dirty="0"/>
              <a:t>(2007-present): from Ark monitors, 4.4 billion</a:t>
            </a:r>
          </a:p>
          <a:p>
            <a:r>
              <a:rPr lang="en-GB" dirty="0"/>
              <a:t>Sanitization of traceroutes (358M Ark, 1.1 billion </a:t>
            </a:r>
            <a:r>
              <a:rPr lang="en-GB" dirty="0" err="1"/>
              <a:t>iPlane</a:t>
            </a:r>
            <a:r>
              <a:rPr lang="en-GB" dirty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destination IP required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≥ 1 unresolved IP-hop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≥ 1 IXP</a:t>
            </a:r>
          </a:p>
          <a:p>
            <a:r>
              <a:rPr lang="en-GB" b="1" dirty="0"/>
              <a:t>Identification of IXPs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G. </a:t>
            </a:r>
            <a:r>
              <a:rPr lang="en-GB" dirty="0" err="1"/>
              <a:t>Nomikos</a:t>
            </a:r>
            <a:r>
              <a:rPr lang="en-GB" dirty="0"/>
              <a:t> &amp; X. Dimitropoulos. </a:t>
            </a:r>
            <a:r>
              <a:rPr lang="en-GB" i="1" dirty="0"/>
              <a:t>“</a:t>
            </a:r>
            <a:r>
              <a:rPr lang="en-GB" i="1" dirty="0" err="1"/>
              <a:t>traIXroute</a:t>
            </a:r>
            <a:r>
              <a:rPr lang="en-GB" i="1" dirty="0"/>
              <a:t>: Detecting IXPs in traceroute paths”</a:t>
            </a:r>
            <a:r>
              <a:rPr lang="en-GB" dirty="0"/>
              <a:t>. PAM 2016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C3EF7-AC64-4DA1-85CA-68FCBFE8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7CD9-6C17-4DA2-8904-BAD89543691D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3B44A-BBB9-4DC3-8A20-901F1FD9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67A0C-BFF5-4C7C-9C1E-57914ED3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E9C371-0E3A-4E45-AD72-FA7B6A409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4"/>
          <a:stretch/>
        </p:blipFill>
        <p:spPr>
          <a:xfrm>
            <a:off x="8329014" y="1974416"/>
            <a:ext cx="3935766" cy="2768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C57DE2-7977-407A-AD2E-135E32677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2" t="75281"/>
          <a:stretch/>
        </p:blipFill>
        <p:spPr>
          <a:xfrm>
            <a:off x="407339" y="4058621"/>
            <a:ext cx="4037251" cy="68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2E6BE-8EB9-4498-9DF0-F33C6E75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 length stability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FBB0-29C9-4B24-AD55-39091EBB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C2D9-7CAE-459F-9BB4-0E561DEBC6F0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6057-36CD-47E9-93C2-DE3A76FE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9CF1-E42A-40C2-A25A-BBFFCE18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19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DC195-8563-43AA-8E11-0CC1228A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" y="1937542"/>
            <a:ext cx="4243634" cy="2394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F374AA-D927-4C06-A370-82228C915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9928"/>
            <a:ext cx="295275" cy="895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DDE3B-D87B-44E9-8AC7-323D9E490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4" t="75281" r="536"/>
          <a:stretch/>
        </p:blipFill>
        <p:spPr>
          <a:xfrm>
            <a:off x="4510906" y="4073769"/>
            <a:ext cx="3818108" cy="684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EA12D-C02A-4754-9240-EAF60DDA11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55"/>
          <a:stretch/>
        </p:blipFill>
        <p:spPr>
          <a:xfrm>
            <a:off x="4389394" y="1966118"/>
            <a:ext cx="3920196" cy="23600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C7768E-B056-49F0-9BE1-DF63BC5E688F}"/>
              </a:ext>
            </a:extLst>
          </p:cNvPr>
          <p:cNvSpPr/>
          <p:nvPr/>
        </p:nvSpPr>
        <p:spPr>
          <a:xfrm>
            <a:off x="876300" y="3259016"/>
            <a:ext cx="3446778" cy="309407"/>
          </a:xfrm>
          <a:prstGeom prst="rect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DDAEF-AA2D-4C94-9FCA-D82B2D6E955A}"/>
              </a:ext>
            </a:extLst>
          </p:cNvPr>
          <p:cNvSpPr/>
          <p:nvPr/>
        </p:nvSpPr>
        <p:spPr>
          <a:xfrm>
            <a:off x="8610600" y="3269485"/>
            <a:ext cx="3446778" cy="309407"/>
          </a:xfrm>
          <a:prstGeom prst="rect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40E117-9A02-4424-AE26-F3F0B6935F3A}"/>
              </a:ext>
            </a:extLst>
          </p:cNvPr>
          <p:cNvCxnSpPr>
            <a:cxnSpLocks/>
          </p:cNvCxnSpPr>
          <p:nvPr/>
        </p:nvCxnSpPr>
        <p:spPr>
          <a:xfrm>
            <a:off x="4933641" y="3260324"/>
            <a:ext cx="3219759" cy="11660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94CAB-27D6-484B-9B1C-448FCB120163}"/>
              </a:ext>
            </a:extLst>
          </p:cNvPr>
          <p:cNvSpPr/>
          <p:nvPr/>
        </p:nvSpPr>
        <p:spPr>
          <a:xfrm>
            <a:off x="407339" y="5012652"/>
            <a:ext cx="11573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Path-length is stable out of IXPs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IXPs enjoy a small path-length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IXPs have slightly shorter path lengths</a:t>
            </a:r>
            <a:br>
              <a:rPr lang="en-GB" sz="2800" dirty="0"/>
            </a:br>
            <a:endParaRPr lang="en-GB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85A16C-8465-41A1-995B-96B76BCDBE02}"/>
              </a:ext>
            </a:extLst>
          </p:cNvPr>
          <p:cNvCxnSpPr>
            <a:cxnSpLocks/>
          </p:cNvCxnSpPr>
          <p:nvPr/>
        </p:nvCxnSpPr>
        <p:spPr>
          <a:xfrm flipV="1">
            <a:off x="668215" y="3449442"/>
            <a:ext cx="11512062" cy="38794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114B-E168-47C9-BC0E-F8E14604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38159-9DF3-4C30-9FDE-3F2AA913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IXP evolution: </a:t>
            </a:r>
          </a:p>
          <a:p>
            <a:pPr lvl="1"/>
            <a:r>
              <a:rPr lang="en-GB" dirty="0"/>
              <a:t>Large growth: # IXPS and members tripled in 2008-2016</a:t>
            </a:r>
          </a:p>
          <a:p>
            <a:pPr lvl="1"/>
            <a:r>
              <a:rPr lang="en-GB" dirty="0"/>
              <a:t>Reachability stagnation: % IPv4 addresses reachable through IXPS has stabilised around 80%</a:t>
            </a:r>
          </a:p>
          <a:p>
            <a:r>
              <a:rPr lang="en-GB" dirty="0"/>
              <a:t>Macroscopic impact? </a:t>
            </a:r>
          </a:p>
          <a:p>
            <a:pPr lvl="1"/>
            <a:r>
              <a:rPr lang="en-GB" dirty="0"/>
              <a:t>Little path-shortening: not one-hop away</a:t>
            </a:r>
          </a:p>
          <a:p>
            <a:pPr lvl="1"/>
            <a:r>
              <a:rPr lang="en-GB" dirty="0"/>
              <a:t>Hierarchical flattening: less transit dependence </a:t>
            </a:r>
          </a:p>
          <a:p>
            <a:pPr marL="457200" lvl="1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CD395-4BC1-4B5C-BFA7-D6C0796F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BA69-4B28-419E-9AF5-DAD013884520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CCF8-99B2-4488-AB92-8B674DF0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BEFBF-ED79-4197-98AE-E05B0831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275816-B63F-48AE-9EF4-51F35A3C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08" y="1353804"/>
            <a:ext cx="10817122" cy="4265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E22FA-999D-47CA-A374-D23802D0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path-shortening for very large networks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431BD-EE9C-4356-835A-6B0177F6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280"/>
            <a:ext cx="2743200" cy="365125"/>
          </a:xfrm>
        </p:spPr>
        <p:txBody>
          <a:bodyPr/>
          <a:lstStyle/>
          <a:p>
            <a:fld id="{21555BC0-F72F-473C-8DB1-7E54249126B4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D9B0-79D5-4692-8ED6-FFB4FC7D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9F924-E4EB-4632-A7F3-3B8788B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20</a:t>
            </a:fld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7939A5-D70D-48BD-9585-79EF980F4781}"/>
              </a:ext>
            </a:extLst>
          </p:cNvPr>
          <p:cNvCxnSpPr>
            <a:cxnSpLocks/>
          </p:cNvCxnSpPr>
          <p:nvPr/>
        </p:nvCxnSpPr>
        <p:spPr>
          <a:xfrm>
            <a:off x="9645161" y="3376560"/>
            <a:ext cx="0" cy="79539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074A97-0621-46B2-BE22-8C6DFE4BD4DF}"/>
              </a:ext>
            </a:extLst>
          </p:cNvPr>
          <p:cNvCxnSpPr>
            <a:cxnSpLocks/>
          </p:cNvCxnSpPr>
          <p:nvPr/>
        </p:nvCxnSpPr>
        <p:spPr>
          <a:xfrm>
            <a:off x="8949104" y="3376560"/>
            <a:ext cx="0" cy="539262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7D502-3EC6-4C47-9D91-79C3D70E9C63}"/>
              </a:ext>
            </a:extLst>
          </p:cNvPr>
          <p:cNvCxnSpPr>
            <a:cxnSpLocks/>
          </p:cNvCxnSpPr>
          <p:nvPr/>
        </p:nvCxnSpPr>
        <p:spPr>
          <a:xfrm>
            <a:off x="10458449" y="3487929"/>
            <a:ext cx="0" cy="684021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5F202C-AB44-46F8-8CBD-A8FA9FC97E6F}"/>
              </a:ext>
            </a:extLst>
          </p:cNvPr>
          <p:cNvCxnSpPr>
            <a:cxnSpLocks/>
          </p:cNvCxnSpPr>
          <p:nvPr/>
        </p:nvCxnSpPr>
        <p:spPr>
          <a:xfrm>
            <a:off x="2252296" y="3042483"/>
            <a:ext cx="8930054" cy="18931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C364C2-6A8D-4752-9024-3D6BFD2DEB53}"/>
              </a:ext>
            </a:extLst>
          </p:cNvPr>
          <p:cNvCxnSpPr>
            <a:cxnSpLocks/>
          </p:cNvCxnSpPr>
          <p:nvPr/>
        </p:nvCxnSpPr>
        <p:spPr>
          <a:xfrm>
            <a:off x="2252296" y="3681062"/>
            <a:ext cx="8930054" cy="34612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D46481-59A1-4B6A-9640-9159052826AF}"/>
              </a:ext>
            </a:extLst>
          </p:cNvPr>
          <p:cNvSpPr txBox="1"/>
          <p:nvPr/>
        </p:nvSpPr>
        <p:spPr>
          <a:xfrm>
            <a:off x="1563757" y="5976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268F593-FAA5-4FF5-B874-865EED2C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844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CDA33-7BC6-45C5-8CDD-9670538DBBDB}"/>
              </a:ext>
            </a:extLst>
          </p:cNvPr>
          <p:cNvSpPr txBox="1"/>
          <p:nvPr/>
        </p:nvSpPr>
        <p:spPr>
          <a:xfrm>
            <a:off x="1563757" y="5619749"/>
            <a:ext cx="98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 “Very large </a:t>
            </a:r>
            <a:r>
              <a:rPr lang="en-GB" dirty="0" err="1"/>
              <a:t>large</a:t>
            </a:r>
            <a:r>
              <a:rPr lang="en-GB" dirty="0"/>
              <a:t> networks”:  T </a:t>
            </a:r>
            <a:r>
              <a:rPr lang="en-GB" dirty="0" err="1"/>
              <a:t>Boetger</a:t>
            </a:r>
            <a:r>
              <a:rPr lang="en-GB" dirty="0"/>
              <a:t> et al., </a:t>
            </a:r>
            <a:r>
              <a:rPr lang="en-GB" i="1" dirty="0"/>
              <a:t>“Looking for Hypergiants in </a:t>
            </a:r>
            <a:r>
              <a:rPr lang="en-GB" i="1" dirty="0" err="1"/>
              <a:t>PeeringDB</a:t>
            </a:r>
            <a:r>
              <a:rPr lang="en-GB" i="1" dirty="0"/>
              <a:t>”</a:t>
            </a:r>
            <a:r>
              <a:rPr lang="en-GB" dirty="0"/>
              <a:t>, ACM CCR 2018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FD2E033-BFB2-4AEF-9E50-63BEEF2E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3844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CE85943-123D-4209-89B0-2F786A8B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607" y="3844925"/>
            <a:ext cx="120712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A63EC57-09A8-4629-9D08-1846DEEE3C33}"/>
              </a:ext>
            </a:extLst>
          </p:cNvPr>
          <p:cNvGrpSpPr>
            <a:grpSpLocks noChangeAspect="1"/>
          </p:cNvGrpSpPr>
          <p:nvPr/>
        </p:nvGrpSpPr>
        <p:grpSpPr>
          <a:xfrm>
            <a:off x="1657930" y="2508118"/>
            <a:ext cx="8941490" cy="4122552"/>
            <a:chOff x="-1336275" y="1762621"/>
            <a:chExt cx="12008716" cy="54912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68B920-0C39-4E92-8A05-C8E6BA7B2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1905"/>
            <a:stretch/>
          </p:blipFill>
          <p:spPr>
            <a:xfrm>
              <a:off x="-1336275" y="1762621"/>
              <a:ext cx="6103463" cy="54912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1170F10-46FB-40D9-B589-FFB8A8AD8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0" b="99660" l="0" r="100000">
                          <a14:foregroundMark x1="47188" y1="60204" x2="47188" y2="60204"/>
                          <a14:foregroundMark x1="88906" y1="89796" x2="88906" y2="89796"/>
                          <a14:foregroundMark x1="51406" y1="95578" x2="51406" y2="95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9"/>
            <a:stretch/>
          </p:blipFill>
          <p:spPr>
            <a:xfrm>
              <a:off x="1917308" y="1762621"/>
              <a:ext cx="8755133" cy="549125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24E6E7-8B59-45EE-B155-DF3D7897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meaningful are path-lengths?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1AE7-490A-4897-98D0-2059E065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Emergence of remote peering: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8636-6D46-4AA4-9F18-DA7348FF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7150-3C74-41FA-9F44-9DC7A369DD39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E5BCB-E144-4E99-9ACF-9F69E651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3C81-1746-4B9F-9387-F0C65E2E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21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F03A40-598E-4E76-84F9-F75298E3ECF0}"/>
              </a:ext>
            </a:extLst>
          </p:cNvPr>
          <p:cNvGrpSpPr/>
          <p:nvPr/>
        </p:nvGrpSpPr>
        <p:grpSpPr>
          <a:xfrm>
            <a:off x="6696464" y="3708472"/>
            <a:ext cx="2860927" cy="1952967"/>
            <a:chOff x="6696464" y="3708472"/>
            <a:chExt cx="2860927" cy="1952967"/>
          </a:xfrm>
        </p:grpSpPr>
        <p:pic>
          <p:nvPicPr>
            <p:cNvPr id="130" name="Picture 6" descr="Image result for switch network stencil">
              <a:extLst>
                <a:ext uri="{FF2B5EF4-FFF2-40B4-BE49-F238E27FC236}">
                  <a16:creationId xmlns:a16="http://schemas.microsoft.com/office/drawing/2014/main" id="{3A6B5CBA-E3D7-4201-BD90-1C299C0A8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8244">
              <a:off x="6696464" y="3708472"/>
              <a:ext cx="2860927" cy="1952967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D3F502A-3FA5-4B42-BB82-36388CD35B58}"/>
                </a:ext>
              </a:extLst>
            </p:cNvPr>
            <p:cNvSpPr txBox="1"/>
            <p:nvPr/>
          </p:nvSpPr>
          <p:spPr>
            <a:xfrm rot="3149945">
              <a:off x="7505729" y="4282114"/>
              <a:ext cx="14458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IXP</a:t>
              </a:r>
            </a:p>
          </p:txBody>
        </p:sp>
      </p:grpSp>
      <p:sp>
        <p:nvSpPr>
          <p:cNvPr id="129" name="Cloud 128">
            <a:extLst>
              <a:ext uri="{FF2B5EF4-FFF2-40B4-BE49-F238E27FC236}">
                <a16:creationId xmlns:a16="http://schemas.microsoft.com/office/drawing/2014/main" id="{E9A3A4F7-344B-46B2-8341-FBDDD9241BBB}"/>
              </a:ext>
            </a:extLst>
          </p:cNvPr>
          <p:cNvSpPr/>
          <p:nvPr/>
        </p:nvSpPr>
        <p:spPr>
          <a:xfrm rot="21175709">
            <a:off x="1567982" y="4589600"/>
            <a:ext cx="2696087" cy="1108515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val="13373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E6E7-8B59-45EE-B155-DF3D7897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meaningful are path-lengths?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1AE7-490A-4897-98D0-2059E065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Emergence of remote peering: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8636-6D46-4AA4-9F18-DA7348FF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0106-1C9C-49A5-81D3-C0B5CE1B8012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E5BCB-E144-4E99-9ACF-9F69E651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3C81-1746-4B9F-9387-F0C65E2E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22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A0567B-678C-4DF5-A0CD-F3310FC04B21}"/>
              </a:ext>
            </a:extLst>
          </p:cNvPr>
          <p:cNvGrpSpPr/>
          <p:nvPr/>
        </p:nvGrpSpPr>
        <p:grpSpPr>
          <a:xfrm>
            <a:off x="1567982" y="2508118"/>
            <a:ext cx="4634485" cy="4122552"/>
            <a:chOff x="1567982" y="2508118"/>
            <a:chExt cx="4634485" cy="412255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68B920-0C39-4E92-8A05-C8E6BA7B2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1905"/>
            <a:stretch/>
          </p:blipFill>
          <p:spPr>
            <a:xfrm>
              <a:off x="1657930" y="2508118"/>
              <a:ext cx="4544537" cy="4122552"/>
            </a:xfrm>
            <a:prstGeom prst="rect">
              <a:avLst/>
            </a:prstGeom>
          </p:spPr>
        </p:pic>
        <p:sp>
          <p:nvSpPr>
            <p:cNvPr id="129" name="Cloud 128">
              <a:extLst>
                <a:ext uri="{FF2B5EF4-FFF2-40B4-BE49-F238E27FC236}">
                  <a16:creationId xmlns:a16="http://schemas.microsoft.com/office/drawing/2014/main" id="{E9A3A4F7-344B-46B2-8341-FBDDD9241BBB}"/>
                </a:ext>
              </a:extLst>
            </p:cNvPr>
            <p:cNvSpPr/>
            <p:nvPr/>
          </p:nvSpPr>
          <p:spPr>
            <a:xfrm rot="21175709">
              <a:off x="1567982" y="4589600"/>
              <a:ext cx="2696087" cy="1108515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dirty="0"/>
                <a:t>AS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477A3-8871-4457-B38E-53B0B4CB9307}"/>
              </a:ext>
            </a:extLst>
          </p:cNvPr>
          <p:cNvGrpSpPr/>
          <p:nvPr/>
        </p:nvGrpSpPr>
        <p:grpSpPr>
          <a:xfrm>
            <a:off x="4080494" y="2508118"/>
            <a:ext cx="6518926" cy="4122552"/>
            <a:chOff x="4080494" y="2508118"/>
            <a:chExt cx="6518926" cy="41225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1170F10-46FB-40D9-B589-FFB8A8AD8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0" b="99660" l="0" r="100000">
                          <a14:foregroundMark x1="47188" y1="60204" x2="47188" y2="60204"/>
                          <a14:foregroundMark x1="88906" y1="89796" x2="88906" y2="89796"/>
                          <a14:foregroundMark x1="51406" y1="95578" x2="51406" y2="95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9"/>
            <a:stretch/>
          </p:blipFill>
          <p:spPr>
            <a:xfrm>
              <a:off x="4080494" y="2508118"/>
              <a:ext cx="6518926" cy="412255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F03A40-598E-4E76-84F9-F75298E3ECF0}"/>
                </a:ext>
              </a:extLst>
            </p:cNvPr>
            <p:cNvGrpSpPr/>
            <p:nvPr/>
          </p:nvGrpSpPr>
          <p:grpSpPr>
            <a:xfrm>
              <a:off x="6696464" y="3708472"/>
              <a:ext cx="2860927" cy="1952967"/>
              <a:chOff x="6696464" y="3708472"/>
              <a:chExt cx="2860927" cy="1952967"/>
            </a:xfrm>
          </p:grpSpPr>
          <p:pic>
            <p:nvPicPr>
              <p:cNvPr id="130" name="Picture 6" descr="Image result for switch network stencil">
                <a:extLst>
                  <a:ext uri="{FF2B5EF4-FFF2-40B4-BE49-F238E27FC236}">
                    <a16:creationId xmlns:a16="http://schemas.microsoft.com/office/drawing/2014/main" id="{3A6B5CBA-E3D7-4201-BD90-1C299C0A85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38244">
                <a:off x="6696464" y="3708472"/>
                <a:ext cx="2860927" cy="1952967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CD3F502A-3FA5-4B42-BB82-36388CD35B58}"/>
                  </a:ext>
                </a:extLst>
              </p:cNvPr>
              <p:cNvSpPr txBox="1"/>
              <p:nvPr/>
            </p:nvSpPr>
            <p:spPr>
              <a:xfrm rot="3149945">
                <a:off x="7505729" y="4282114"/>
                <a:ext cx="14458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IXP</a:t>
                </a:r>
              </a:p>
            </p:txBody>
          </p:sp>
        </p:grpSp>
      </p:grpSp>
      <p:sp>
        <p:nvSpPr>
          <p:cNvPr id="17" name="Cloud 16">
            <a:extLst>
              <a:ext uri="{FF2B5EF4-FFF2-40B4-BE49-F238E27FC236}">
                <a16:creationId xmlns:a16="http://schemas.microsoft.com/office/drawing/2014/main" id="{E666ADFB-67C7-446B-807D-5D1097EAC379}"/>
              </a:ext>
            </a:extLst>
          </p:cNvPr>
          <p:cNvSpPr/>
          <p:nvPr/>
        </p:nvSpPr>
        <p:spPr>
          <a:xfrm rot="20690531">
            <a:off x="3235088" y="3384567"/>
            <a:ext cx="3654984" cy="1108515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Remote peering provider</a:t>
            </a:r>
          </a:p>
        </p:txBody>
      </p:sp>
    </p:spTree>
    <p:extLst>
      <p:ext uri="{BB962C8B-B14F-4D97-AF65-F5344CB8AC3E}">
        <p14:creationId xmlns:p14="http://schemas.microsoft.com/office/powerpoint/2010/main" val="27322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13815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6498 -3.7037E-6 C 0.09401 -3.7037E-6 0.12995 -0.04606 0.12995 -0.0831 L 0.12995 -0.166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4E6E7-8B59-45EE-B155-DF3D7897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meaningful are path-lengths?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1AE7-490A-4897-98D0-2059E065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Emergence of remote peering: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Since (at least) 2014 most IXPs have remote peers (Castro et al, </a:t>
            </a:r>
            <a:r>
              <a:rPr lang="en-GB" dirty="0" err="1"/>
              <a:t>CoNEXT</a:t>
            </a:r>
            <a:r>
              <a:rPr lang="en-GB" dirty="0"/>
              <a:t> 2015)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On going trend (</a:t>
            </a:r>
            <a:r>
              <a:rPr lang="en-GB" dirty="0" err="1"/>
              <a:t>Nomikos</a:t>
            </a:r>
            <a:r>
              <a:rPr lang="en-GB" dirty="0"/>
              <a:t> et al</a:t>
            </a:r>
            <a:r>
              <a:rPr lang="en-GB"/>
              <a:t>, IMC </a:t>
            </a:r>
            <a:r>
              <a:rPr lang="en-GB" dirty="0"/>
              <a:t>2018)</a:t>
            </a:r>
          </a:p>
          <a:p>
            <a:pPr>
              <a:lnSpc>
                <a:spcPct val="150000"/>
              </a:lnSpc>
            </a:pPr>
            <a:r>
              <a:rPr lang="en-GB" dirty="0"/>
              <a:t>CDN redirecting (e.g., Netflix, Castro et al. 2018) </a:t>
            </a:r>
          </a:p>
          <a:p>
            <a:pPr>
              <a:lnSpc>
                <a:spcPct val="150000"/>
              </a:lnSpc>
            </a:pPr>
            <a:r>
              <a:rPr lang="en-GB" dirty="0"/>
              <a:t>Path-length does not (necessarily) correlate with performance</a:t>
            </a:r>
          </a:p>
          <a:p>
            <a:pPr>
              <a:lnSpc>
                <a:spcPct val="150000"/>
              </a:lnSpc>
            </a:pPr>
            <a:r>
              <a:rPr lang="en-GB" dirty="0"/>
              <a:t>Impossible to know the traffic volumes corresponding to each route</a:t>
            </a:r>
          </a:p>
          <a:p>
            <a:pPr>
              <a:lnSpc>
                <a:spcPct val="150000"/>
              </a:lnSpc>
            </a:pPr>
            <a:r>
              <a:rPr lang="en-GB" dirty="0"/>
              <a:t>No vantage point in the Internet has full visibility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8636-6D46-4AA4-9F18-DA7348FF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68F7-3E09-40FF-B5A6-9C50BEB1F458}" type="datetime1">
              <a:rPr lang="en-GB" smtClean="0"/>
              <a:t>20/05/2019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E5BCB-E144-4E99-9ACF-9F69E651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53C81-1746-4B9F-9387-F0C65E2E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B14263-9D56-4DAB-A996-D12E59BDE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326E4-4522-4362-A650-CF7F74A3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How &amp; how much do IXPs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944E-2CE8-4C14-93E0-CAB3E4F6F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359"/>
            <a:ext cx="10972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solidFill>
                  <a:schemeClr val="bg1"/>
                </a:solidFill>
              </a:rPr>
              <a:t>Historical impact of IXPs on Internet paths: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solidFill>
                  <a:schemeClr val="bg1"/>
                </a:solidFill>
              </a:rPr>
              <a:t> </a:t>
            </a:r>
            <a:r>
              <a:rPr lang="en-GB" sz="4400" i="1" dirty="0">
                <a:solidFill>
                  <a:schemeClr val="bg1"/>
                </a:solidFill>
              </a:rPr>
              <a:t>how much have Internet paths “</a:t>
            </a:r>
            <a:r>
              <a:rPr lang="en-GB" sz="4400" b="1" i="1" dirty="0">
                <a:solidFill>
                  <a:schemeClr val="bg1"/>
                </a:solidFill>
              </a:rPr>
              <a:t>flattened”</a:t>
            </a:r>
            <a:r>
              <a:rPr lang="en-GB" sz="4400" i="1" dirty="0">
                <a:solidFill>
                  <a:schemeClr val="bg1"/>
                </a:solidFill>
              </a:rPr>
              <a:t>?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lphaLcParenR"/>
            </a:pPr>
            <a:r>
              <a:rPr lang="en-GB" sz="4000" dirty="0">
                <a:solidFill>
                  <a:schemeClr val="bg1"/>
                </a:solidFill>
              </a:rPr>
              <a:t>Reduction of </a:t>
            </a:r>
            <a:r>
              <a:rPr lang="en-GB" sz="4000" b="1" dirty="0">
                <a:solidFill>
                  <a:schemeClr val="bg1"/>
                </a:solidFill>
              </a:rPr>
              <a:t>path lengths</a:t>
            </a:r>
            <a:r>
              <a:rPr lang="en-GB" sz="4000" dirty="0">
                <a:solidFill>
                  <a:schemeClr val="bg1"/>
                </a:solidFill>
              </a:rPr>
              <a:t>?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lphaLcParenR"/>
            </a:pPr>
            <a:r>
              <a:rPr lang="en-GB" sz="4000" dirty="0">
                <a:solidFill>
                  <a:schemeClr val="bg1"/>
                </a:solidFill>
              </a:rPr>
              <a:t>Reduced </a:t>
            </a:r>
            <a:r>
              <a:rPr lang="en-GB" sz="4000" b="1" dirty="0">
                <a:solidFill>
                  <a:schemeClr val="bg1"/>
                </a:solidFill>
              </a:rPr>
              <a:t>transit dependence</a:t>
            </a:r>
            <a:r>
              <a:rPr lang="en-GB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7617C-B236-49CB-A9B7-B8440BF5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FCC2-5EDE-461C-BBA8-C58C0EDD1AE8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992B-9732-468D-B5DA-CBF581CB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A69D-15A8-440C-B15B-90B67B8F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7C982-5C08-406F-9310-9B7E9C02464F}"/>
              </a:ext>
            </a:extLst>
          </p:cNvPr>
          <p:cNvSpPr/>
          <p:nvPr/>
        </p:nvSpPr>
        <p:spPr>
          <a:xfrm>
            <a:off x="1252454" y="4616453"/>
            <a:ext cx="7358146" cy="6492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DDFC83-D6B8-4ED3-B327-94417682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8" y="1123530"/>
            <a:ext cx="10817122" cy="4479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DA1A6-483E-4B4D-90B7-69CA5155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flattening: less T1s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40479-7AC7-45A7-A899-5DEB83C0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7027-767E-489B-8E59-D708103BED42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6B6DB-73FF-426E-BA2E-C67C2203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7288-142F-481C-9D5D-5357CE43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25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5DA37D-47DA-4D56-8930-0BFC4116EAEF}"/>
              </a:ext>
            </a:extLst>
          </p:cNvPr>
          <p:cNvCxnSpPr>
            <a:cxnSpLocks/>
          </p:cNvCxnSpPr>
          <p:nvPr/>
        </p:nvCxnSpPr>
        <p:spPr>
          <a:xfrm>
            <a:off x="2224454" y="2531033"/>
            <a:ext cx="8786446" cy="6718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CCF9D4-96B3-4950-B84D-222241745D3B}"/>
              </a:ext>
            </a:extLst>
          </p:cNvPr>
          <p:cNvCxnSpPr>
            <a:cxnSpLocks/>
          </p:cNvCxnSpPr>
          <p:nvPr/>
        </p:nvCxnSpPr>
        <p:spPr>
          <a:xfrm>
            <a:off x="2226432" y="3741242"/>
            <a:ext cx="8784468" cy="6402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DF6B05-8819-44B8-92BC-5FDDE4A4FE5C}"/>
              </a:ext>
            </a:extLst>
          </p:cNvPr>
          <p:cNvCxnSpPr>
            <a:cxnSpLocks/>
          </p:cNvCxnSpPr>
          <p:nvPr/>
        </p:nvCxnSpPr>
        <p:spPr>
          <a:xfrm>
            <a:off x="3215054" y="3067050"/>
            <a:ext cx="0" cy="675085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1E7790-7842-42D2-81F0-04B4465978F3}"/>
              </a:ext>
            </a:extLst>
          </p:cNvPr>
          <p:cNvCxnSpPr>
            <a:cxnSpLocks/>
          </p:cNvCxnSpPr>
          <p:nvPr/>
        </p:nvCxnSpPr>
        <p:spPr>
          <a:xfrm>
            <a:off x="5473212" y="3350931"/>
            <a:ext cx="0" cy="780621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3B9DB-95E6-4BAB-BA86-6CF5CAF24F22}"/>
              </a:ext>
            </a:extLst>
          </p:cNvPr>
          <p:cNvCxnSpPr>
            <a:cxnSpLocks/>
          </p:cNvCxnSpPr>
          <p:nvPr/>
        </p:nvCxnSpPr>
        <p:spPr>
          <a:xfrm>
            <a:off x="7452946" y="3067050"/>
            <a:ext cx="0" cy="1239782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BF074E-246D-4141-AD17-D25B58920FE3}"/>
              </a:ext>
            </a:extLst>
          </p:cNvPr>
          <p:cNvSpPr txBox="1">
            <a:spLocks/>
          </p:cNvSpPr>
          <p:nvPr/>
        </p:nvSpPr>
        <p:spPr>
          <a:xfrm>
            <a:off x="647703" y="5256165"/>
            <a:ext cx="11537668" cy="149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300" dirty="0"/>
              <a:t>Decreasing T1s over time</a:t>
            </a:r>
          </a:p>
          <a:p>
            <a:pPr>
              <a:lnSpc>
                <a:spcPct val="100000"/>
              </a:lnSpc>
            </a:pPr>
            <a:r>
              <a:rPr lang="en-GB" sz="3300" dirty="0"/>
              <a:t>Less T1s in IXP paths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4D01B3-3736-410E-B439-323AAB4E0FCE}"/>
              </a:ext>
            </a:extLst>
          </p:cNvPr>
          <p:cNvCxnSpPr>
            <a:cxnSpLocks/>
          </p:cNvCxnSpPr>
          <p:nvPr/>
        </p:nvCxnSpPr>
        <p:spPr>
          <a:xfrm>
            <a:off x="9910396" y="3202873"/>
            <a:ext cx="0" cy="1075774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FD1C-7A83-47B7-A45A-C8C69300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flattening: less transit links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E22DE-E732-425C-9FE5-AF4E675D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C4B8-3959-4826-A79D-7128746341FE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BB37F-5AD5-45B2-A392-DE765300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519A0-4F2E-43E5-8F01-8356CBD4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80384-734C-40E3-914F-8DF81E93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40" y="1383977"/>
            <a:ext cx="10224540" cy="41025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AA1551-9229-4E66-B07B-F09DB2B1E503}"/>
              </a:ext>
            </a:extLst>
          </p:cNvPr>
          <p:cNvSpPr txBox="1">
            <a:spLocks/>
          </p:cNvSpPr>
          <p:nvPr/>
        </p:nvSpPr>
        <p:spPr>
          <a:xfrm>
            <a:off x="647703" y="5121255"/>
            <a:ext cx="11537668" cy="1496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300" dirty="0"/>
              <a:t>From 2011/2012:</a:t>
            </a:r>
          </a:p>
          <a:p>
            <a:pPr lvl="1">
              <a:lnSpc>
                <a:spcPct val="100000"/>
              </a:lnSpc>
            </a:pPr>
            <a:r>
              <a:rPr lang="en-GB" sz="2900" dirty="0"/>
              <a:t>Decreasing % of transit links at IXPs</a:t>
            </a:r>
          </a:p>
          <a:p>
            <a:pPr lvl="1">
              <a:lnSpc>
                <a:spcPct val="100000"/>
              </a:lnSpc>
            </a:pPr>
            <a:r>
              <a:rPr lang="en-GB" sz="2900" dirty="0"/>
              <a:t>Less transit links in IXP paths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BCE154-AE01-4B87-AD54-1AAFAEFF1ECA}"/>
              </a:ext>
            </a:extLst>
          </p:cNvPr>
          <p:cNvSpPr/>
          <p:nvPr/>
        </p:nvSpPr>
        <p:spPr>
          <a:xfrm>
            <a:off x="5696263" y="1903751"/>
            <a:ext cx="1792357" cy="10643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FE7DE-827B-4EBE-B78D-FA037486DFAC}"/>
              </a:ext>
            </a:extLst>
          </p:cNvPr>
          <p:cNvCxnSpPr>
            <a:cxnSpLocks/>
          </p:cNvCxnSpPr>
          <p:nvPr/>
        </p:nvCxnSpPr>
        <p:spPr>
          <a:xfrm>
            <a:off x="10305402" y="2173574"/>
            <a:ext cx="0" cy="51925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C4E90D-80A0-45AD-9429-493EFA1406A5}"/>
              </a:ext>
            </a:extLst>
          </p:cNvPr>
          <p:cNvCxnSpPr>
            <a:cxnSpLocks/>
          </p:cNvCxnSpPr>
          <p:nvPr/>
        </p:nvCxnSpPr>
        <p:spPr>
          <a:xfrm>
            <a:off x="8778903" y="2278505"/>
            <a:ext cx="0" cy="414319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4FCE73-F4D7-46F6-9EBB-DC71D822962D}"/>
              </a:ext>
            </a:extLst>
          </p:cNvPr>
          <p:cNvCxnSpPr>
            <a:cxnSpLocks/>
          </p:cNvCxnSpPr>
          <p:nvPr/>
        </p:nvCxnSpPr>
        <p:spPr>
          <a:xfrm>
            <a:off x="10745113" y="2278505"/>
            <a:ext cx="0" cy="414319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5A7539-7CEC-49B3-9B79-980F76031373}"/>
              </a:ext>
            </a:extLst>
          </p:cNvPr>
          <p:cNvCxnSpPr>
            <a:cxnSpLocks/>
          </p:cNvCxnSpPr>
          <p:nvPr/>
        </p:nvCxnSpPr>
        <p:spPr>
          <a:xfrm>
            <a:off x="2620444" y="2278505"/>
            <a:ext cx="0" cy="209862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BA62A8-663D-4111-9A73-CE61E1FF401B}"/>
              </a:ext>
            </a:extLst>
          </p:cNvPr>
          <p:cNvCxnSpPr>
            <a:cxnSpLocks/>
          </p:cNvCxnSpPr>
          <p:nvPr/>
        </p:nvCxnSpPr>
        <p:spPr>
          <a:xfrm>
            <a:off x="3297500" y="2203554"/>
            <a:ext cx="0" cy="209862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94EFA6-B1FF-45C3-B353-752DBFA60C32}"/>
              </a:ext>
            </a:extLst>
          </p:cNvPr>
          <p:cNvSpPr txBox="1"/>
          <p:nvPr/>
        </p:nvSpPr>
        <p:spPr>
          <a:xfrm>
            <a:off x="7237583" y="1602401"/>
            <a:ext cx="179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CDNs? </a:t>
            </a:r>
          </a:p>
        </p:txBody>
      </p:sp>
      <p:pic>
        <p:nvPicPr>
          <p:cNvPr id="1026" name="Picture 2" descr="Image result for netflix">
            <a:extLst>
              <a:ext uri="{FF2B5EF4-FFF2-40B4-BE49-F238E27FC236}">
                <a16:creationId xmlns:a16="http://schemas.microsoft.com/office/drawing/2014/main" id="{5734DC2F-A0F7-41DC-909B-3FE067A2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0225">
            <a:off x="6191898" y="3505349"/>
            <a:ext cx="1435810" cy="8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">
            <a:extLst>
              <a:ext uri="{FF2B5EF4-FFF2-40B4-BE49-F238E27FC236}">
                <a16:creationId xmlns:a16="http://schemas.microsoft.com/office/drawing/2014/main" id="{45BA02B4-1E07-48DA-BE00-8A9852A9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186">
            <a:off x="7111402" y="3707432"/>
            <a:ext cx="1333111" cy="4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CAA4-73E4-4470-8100-49C1544D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175937"/>
            <a:ext cx="11237843" cy="1325563"/>
          </a:xfrm>
        </p:spPr>
        <p:txBody>
          <a:bodyPr>
            <a:normAutofit/>
          </a:bodyPr>
          <a:lstStyle/>
          <a:p>
            <a:r>
              <a:rPr lang="en-GB" dirty="0"/>
              <a:t>A small number of </a:t>
            </a:r>
            <a:r>
              <a:rPr lang="en-GB" dirty="0" err="1"/>
              <a:t>ASes</a:t>
            </a:r>
            <a:r>
              <a:rPr lang="en-GB" dirty="0"/>
              <a:t> still play a central role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70B3F-FBF9-496D-B60A-8DF31C64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535" y="1325218"/>
            <a:ext cx="3233895" cy="5167657"/>
          </a:xfrm>
        </p:spPr>
        <p:txBody>
          <a:bodyPr>
            <a:normAutofit/>
          </a:bodyPr>
          <a:lstStyle/>
          <a:p>
            <a:r>
              <a:rPr lang="en-GB" dirty="0"/>
              <a:t>Divergence in customer cone sizes over time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Divergence vanishes for less central networks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CB47-1523-4304-BCDE-DCFFF2C9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42E4C-5240-4764-897E-A5620B5F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1EBDF-613E-47D4-A609-F2575608C67B}"/>
              </a:ext>
            </a:extLst>
          </p:cNvPr>
          <p:cNvSpPr txBox="1"/>
          <p:nvPr/>
        </p:nvSpPr>
        <p:spPr>
          <a:xfrm rot="16200000">
            <a:off x="-2422461" y="3604647"/>
            <a:ext cx="59367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Avg. customer cone size (thousands  of </a:t>
            </a:r>
            <a:r>
              <a:rPr lang="en-GB" sz="2400" b="1" dirty="0" err="1"/>
              <a:t>ASes</a:t>
            </a:r>
            <a:r>
              <a:rPr lang="en-GB" sz="2400" b="1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C36D3-9CE7-4A40-B35E-AA92CD4D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D8F5-008C-4740-AF1D-99F611D077EF}" type="datetime1">
              <a:rPr lang="en-GB" smtClean="0"/>
              <a:t>20/05/2019</a:t>
            </a:fld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628D21-30F9-4971-9B5D-E585E6063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3" t="1" r="48555" b="58546"/>
          <a:stretch/>
        </p:blipFill>
        <p:spPr>
          <a:xfrm>
            <a:off x="815888" y="978029"/>
            <a:ext cx="4953917" cy="267957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4E5BB34-50A9-4917-A733-205B4997F14B}"/>
              </a:ext>
            </a:extLst>
          </p:cNvPr>
          <p:cNvSpPr/>
          <p:nvPr/>
        </p:nvSpPr>
        <p:spPr>
          <a:xfrm>
            <a:off x="1723962" y="1033421"/>
            <a:ext cx="1629218" cy="106430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5C803F-5FC4-4E43-A46B-29CA8F231480}"/>
              </a:ext>
            </a:extLst>
          </p:cNvPr>
          <p:cNvCxnSpPr>
            <a:cxnSpLocks/>
          </p:cNvCxnSpPr>
          <p:nvPr/>
        </p:nvCxnSpPr>
        <p:spPr>
          <a:xfrm>
            <a:off x="5151478" y="1547488"/>
            <a:ext cx="374" cy="12096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3C69DBF-F5E9-4254-9620-E2836A43B8A6}"/>
              </a:ext>
            </a:extLst>
          </p:cNvPr>
          <p:cNvCxnSpPr>
            <a:cxnSpLocks/>
          </p:cNvCxnSpPr>
          <p:nvPr/>
        </p:nvCxnSpPr>
        <p:spPr>
          <a:xfrm>
            <a:off x="2772196" y="2227610"/>
            <a:ext cx="0" cy="770559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654764-27B6-4623-B931-EF196CAB909D}"/>
              </a:ext>
            </a:extLst>
          </p:cNvPr>
          <p:cNvCxnSpPr>
            <a:cxnSpLocks/>
          </p:cNvCxnSpPr>
          <p:nvPr/>
        </p:nvCxnSpPr>
        <p:spPr>
          <a:xfrm flipV="1">
            <a:off x="1802311" y="1392146"/>
            <a:ext cx="3719674" cy="14309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17810F-3D26-4D3B-9DEB-5908427D9685}"/>
              </a:ext>
            </a:extLst>
          </p:cNvPr>
          <p:cNvCxnSpPr>
            <a:cxnSpLocks/>
          </p:cNvCxnSpPr>
          <p:nvPr/>
        </p:nvCxnSpPr>
        <p:spPr>
          <a:xfrm flipV="1">
            <a:off x="1802311" y="2944031"/>
            <a:ext cx="3568063" cy="5413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88F48D1E-1153-438D-A0D4-FB3B556223B3}"/>
              </a:ext>
            </a:extLst>
          </p:cNvPr>
          <p:cNvSpPr/>
          <p:nvPr/>
        </p:nvSpPr>
        <p:spPr>
          <a:xfrm>
            <a:off x="5807320" y="898511"/>
            <a:ext cx="3063832" cy="860326"/>
          </a:xfrm>
          <a:prstGeom prst="wedgeRectCallout">
            <a:avLst>
              <a:gd name="adj1" fmla="val -133650"/>
              <a:gd name="adj2" fmla="val -14505"/>
            </a:avLst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inLibertineT"/>
              </a:rPr>
              <a:t>Ranked in terms of traces traversing an AS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4A7B9E-7F70-4FAE-A3D9-A986FD7E5EE1}"/>
              </a:ext>
            </a:extLst>
          </p:cNvPr>
          <p:cNvSpPr/>
          <p:nvPr/>
        </p:nvSpPr>
        <p:spPr>
          <a:xfrm>
            <a:off x="826816" y="3660508"/>
            <a:ext cx="4873634" cy="302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BC2D4FB1-D305-4359-B1A5-C59EC3F06DB2}"/>
              </a:ext>
            </a:extLst>
          </p:cNvPr>
          <p:cNvSpPr/>
          <p:nvPr/>
        </p:nvSpPr>
        <p:spPr>
          <a:xfrm>
            <a:off x="5671182" y="4302755"/>
            <a:ext cx="3202272" cy="1481150"/>
          </a:xfrm>
          <a:prstGeom prst="wedgeRectCallout">
            <a:avLst>
              <a:gd name="adj1" fmla="val -36664"/>
              <a:gd name="adj2" fmla="val -97674"/>
            </a:avLst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inLibertineT"/>
              </a:rPr>
              <a:t>Traces separated depending on whether they traverse and IXP or not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383905-6686-40D4-8684-9FE063B0A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95" t="44378" r="40472" b="50588"/>
          <a:stretch/>
        </p:blipFill>
        <p:spPr>
          <a:xfrm>
            <a:off x="5511167" y="2989711"/>
            <a:ext cx="1394125" cy="21972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E4E093-AC55-4CBF-AAFB-647AC7F1E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27" t="44292" r="22151" b="50588"/>
          <a:stretch/>
        </p:blipFill>
        <p:spPr>
          <a:xfrm>
            <a:off x="5734967" y="3228553"/>
            <a:ext cx="1216572" cy="22349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3CA86E-6DA4-4B3A-8AB1-D9F2B1D2A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7" t="88756" r="50363" b="-1026"/>
          <a:stretch/>
        </p:blipFill>
        <p:spPr>
          <a:xfrm>
            <a:off x="1373723" y="3405479"/>
            <a:ext cx="4209734" cy="66623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D8F53F6-BAB3-411C-A171-140BE5ABF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86" t="49723"/>
          <a:stretch/>
        </p:blipFill>
        <p:spPr>
          <a:xfrm>
            <a:off x="896171" y="3594391"/>
            <a:ext cx="4629315" cy="3120365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3A8B19-FED9-4EB0-976E-6EB17F9B9D04}"/>
              </a:ext>
            </a:extLst>
          </p:cNvPr>
          <p:cNvCxnSpPr>
            <a:cxnSpLocks/>
          </p:cNvCxnSpPr>
          <p:nvPr/>
        </p:nvCxnSpPr>
        <p:spPr>
          <a:xfrm>
            <a:off x="4022431" y="4872757"/>
            <a:ext cx="0" cy="2813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9FCD03B-8DB6-4495-B948-D302F01FBB48}"/>
              </a:ext>
            </a:extLst>
          </p:cNvPr>
          <p:cNvCxnSpPr>
            <a:cxnSpLocks/>
          </p:cNvCxnSpPr>
          <p:nvPr/>
        </p:nvCxnSpPr>
        <p:spPr>
          <a:xfrm>
            <a:off x="4954416" y="4238326"/>
            <a:ext cx="0" cy="37513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2E354EE-AE63-41D4-967F-79B29C520544}"/>
              </a:ext>
            </a:extLst>
          </p:cNvPr>
          <p:cNvSpPr/>
          <p:nvPr/>
        </p:nvSpPr>
        <p:spPr>
          <a:xfrm>
            <a:off x="5419652" y="2849146"/>
            <a:ext cx="1485640" cy="7452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0EDE480-FD55-4E51-A1B4-F65F37DE30BC}"/>
              </a:ext>
            </a:extLst>
          </p:cNvPr>
          <p:cNvSpPr/>
          <p:nvPr/>
        </p:nvSpPr>
        <p:spPr>
          <a:xfrm rot="20547368">
            <a:off x="1679896" y="1769873"/>
            <a:ext cx="3636524" cy="6856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056DB765-1947-4511-B0FD-A5EEE879657E}"/>
              </a:ext>
            </a:extLst>
          </p:cNvPr>
          <p:cNvSpPr/>
          <p:nvPr/>
        </p:nvSpPr>
        <p:spPr>
          <a:xfrm>
            <a:off x="5881722" y="1837422"/>
            <a:ext cx="2802628" cy="1003202"/>
          </a:xfrm>
          <a:prstGeom prst="wedgeRectCallout">
            <a:avLst>
              <a:gd name="adj1" fmla="val -83720"/>
              <a:gd name="adj2" fmla="val -30941"/>
            </a:avLst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inLibertineT"/>
              </a:rPr>
              <a:t>Most central </a:t>
            </a:r>
            <a:r>
              <a:rPr lang="en-GB" sz="2400" dirty="0" err="1">
                <a:solidFill>
                  <a:srgbClr val="000000"/>
                </a:solidFill>
                <a:latin typeface="LinLibertineT"/>
              </a:rPr>
              <a:t>ASes</a:t>
            </a:r>
            <a:r>
              <a:rPr lang="en-GB" sz="2400" dirty="0">
                <a:solidFill>
                  <a:srgbClr val="000000"/>
                </a:solidFill>
                <a:latin typeface="LinLibertineT"/>
              </a:rPr>
              <a:t> are large &amp; NOW avoid IXPs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043D719-00DF-4DAC-90C6-BDD66218BAE7}"/>
              </a:ext>
            </a:extLst>
          </p:cNvPr>
          <p:cNvSpPr/>
          <p:nvPr/>
        </p:nvSpPr>
        <p:spPr>
          <a:xfrm rot="19727162">
            <a:off x="1711329" y="4638038"/>
            <a:ext cx="4007488" cy="68562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E9BACA04-CFE4-4DE3-98C4-EBFE84BC1F9B}"/>
              </a:ext>
            </a:extLst>
          </p:cNvPr>
          <p:cNvSpPr/>
          <p:nvPr/>
        </p:nvSpPr>
        <p:spPr>
          <a:xfrm>
            <a:off x="5989151" y="4133414"/>
            <a:ext cx="2949075" cy="1003202"/>
          </a:xfrm>
          <a:prstGeom prst="wedgeRectCallout">
            <a:avLst>
              <a:gd name="adj1" fmla="val -80041"/>
              <a:gd name="adj2" fmla="val -17493"/>
            </a:avLst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inLibertineT"/>
              </a:rPr>
              <a:t>Least central </a:t>
            </a:r>
            <a:r>
              <a:rPr lang="en-GB" sz="2400" dirty="0" err="1">
                <a:solidFill>
                  <a:srgbClr val="000000"/>
                </a:solidFill>
                <a:latin typeface="LinLibertineT"/>
              </a:rPr>
              <a:t>ASes</a:t>
            </a:r>
            <a:r>
              <a:rPr lang="en-GB" sz="2400" dirty="0">
                <a:solidFill>
                  <a:srgbClr val="000000"/>
                </a:solidFill>
                <a:latin typeface="LinLibertineT"/>
              </a:rPr>
              <a:t> are small &amp; “like” IXPs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74702DE-C37C-4E0E-A656-2B4F19FCF046}"/>
              </a:ext>
            </a:extLst>
          </p:cNvPr>
          <p:cNvSpPr/>
          <p:nvPr/>
        </p:nvSpPr>
        <p:spPr>
          <a:xfrm rot="16200000">
            <a:off x="-287568" y="1700484"/>
            <a:ext cx="2817508" cy="6856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Speech Bubble: Rectangle 65">
            <a:extLst>
              <a:ext uri="{FF2B5EF4-FFF2-40B4-BE49-F238E27FC236}">
                <a16:creationId xmlns:a16="http://schemas.microsoft.com/office/drawing/2014/main" id="{D828B3B1-1743-445B-85A1-58D07F211606}"/>
              </a:ext>
            </a:extLst>
          </p:cNvPr>
          <p:cNvSpPr/>
          <p:nvPr/>
        </p:nvSpPr>
        <p:spPr>
          <a:xfrm>
            <a:off x="762187" y="4213932"/>
            <a:ext cx="3621149" cy="801270"/>
          </a:xfrm>
          <a:prstGeom prst="wedgeRectCallout">
            <a:avLst>
              <a:gd name="adj1" fmla="val -35358"/>
              <a:gd name="adj2" fmla="val -156701"/>
            </a:avLst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inLibertineT"/>
              </a:rPr>
              <a:t>AS size in terms of reachability/customer cone</a:t>
            </a:r>
          </a:p>
        </p:txBody>
      </p:sp>
    </p:spTree>
    <p:extLst>
      <p:ext uri="{BB962C8B-B14F-4D97-AF65-F5344CB8AC3E}">
        <p14:creationId xmlns:p14="http://schemas.microsoft.com/office/powerpoint/2010/main" val="3038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9" grpId="0" animBg="1"/>
      <p:bldP spid="36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6F29-DE21-4589-949F-761AD857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things to look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B3484-DF31-4739-BFD2-200B45A99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66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More data/data bias</a:t>
            </a:r>
          </a:p>
          <a:p>
            <a:pPr>
              <a:lnSpc>
                <a:spcPct val="150000"/>
              </a:lnSpc>
            </a:pPr>
            <a:r>
              <a:rPr lang="en-GB" dirty="0"/>
              <a:t>CDN emergence</a:t>
            </a:r>
          </a:p>
          <a:p>
            <a:pPr>
              <a:lnSpc>
                <a:spcPct val="150000"/>
              </a:lnSpc>
            </a:pPr>
            <a:r>
              <a:rPr lang="en-GB" dirty="0"/>
              <a:t>Specific impact of IXP emergence on reduced transit dependence: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Local benefit of creating an IXP (and its growth)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Local benefit of the creation of abroad IXPs</a:t>
            </a:r>
          </a:p>
          <a:p>
            <a:pPr>
              <a:lnSpc>
                <a:spcPct val="150000"/>
              </a:lnSpc>
            </a:pPr>
            <a:r>
              <a:rPr lang="en-GB" dirty="0"/>
              <a:t>Model/predict the emergence/growth of IXPs</a:t>
            </a:r>
          </a:p>
          <a:p>
            <a:pPr>
              <a:lnSpc>
                <a:spcPct val="150000"/>
              </a:lnSpc>
            </a:pPr>
            <a:r>
              <a:rPr lang="en-GB" dirty="0"/>
              <a:t>Current draft: </a:t>
            </a:r>
            <a:r>
              <a:rPr lang="en-GB" dirty="0">
                <a:hlinkClick r:id="rId3"/>
              </a:rPr>
              <a:t>https://arxiv.org/abs/1810.10963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3F74D-8589-4F84-823E-2005EA97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8D8C-EE7A-4BE2-B9B4-4B9EFD5649EA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16B-FB7F-4A49-B2FE-6453DAAD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7310"/>
            <a:ext cx="4114800" cy="365125"/>
          </a:xfrm>
        </p:spPr>
        <p:txBody>
          <a:bodyPr/>
          <a:lstStyle/>
          <a:p>
            <a:r>
              <a:rPr lang="en-GB" sz="2000">
                <a:solidFill>
                  <a:schemeClr val="tx1"/>
                </a:solidFill>
              </a:rPr>
              <a:t>I. Castro - RIPE 78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55C52-D7EF-4359-9B20-6CD14241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AC64-F882-4FA8-88C5-E1ABE229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868C-1ABD-47B7-883C-4DCB6377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7200" dirty="0"/>
          </a:p>
          <a:p>
            <a:pPr marL="0" indent="0" algn="ctr">
              <a:buNone/>
            </a:pPr>
            <a:r>
              <a:rPr lang="en-GB" sz="7200" dirty="0"/>
              <a:t>Questions?</a:t>
            </a:r>
          </a:p>
          <a:p>
            <a:pPr marL="0" indent="0" algn="ctr">
              <a:buNone/>
            </a:pPr>
            <a:r>
              <a:rPr lang="en-GB" sz="7200" dirty="0"/>
              <a:t>Thoughts?</a:t>
            </a:r>
          </a:p>
          <a:p>
            <a:pPr marL="0" indent="0" algn="ctr">
              <a:buNone/>
            </a:pPr>
            <a:r>
              <a:rPr lang="en-GB" sz="7200" dirty="0"/>
              <a:t>…</a:t>
            </a:r>
          </a:p>
          <a:p>
            <a:pPr marL="0" indent="0" algn="ctr">
              <a:buNone/>
            </a:pPr>
            <a:r>
              <a:rPr lang="en-GB" sz="3000" dirty="0"/>
              <a:t>i.castro@qmul.ac.uk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025F9-95DD-4E89-B2D0-63BB1F73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A3A3-20DB-4E8F-9A59-E96418B41E00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8F4B7-8915-49FF-9A73-88C4E254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3DC0-B4C9-477C-A47B-8905F921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29</a:t>
            </a:fld>
            <a:endParaRPr lang="en-GB"/>
          </a:p>
        </p:txBody>
      </p:sp>
      <p:sp>
        <p:nvSpPr>
          <p:cNvPr id="8" name="AutoShape 4" descr="Image result for that's all folks">
            <a:extLst>
              <a:ext uri="{FF2B5EF4-FFF2-40B4-BE49-F238E27FC236}">
                <a16:creationId xmlns:a16="http://schemas.microsoft.com/office/drawing/2014/main" id="{EF3E0F80-1086-4B0F-A7D6-738821C067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WO-41+World+1565+Antique+Framed+Maps.jpg">
            <a:extLst>
              <a:ext uri="{FF2B5EF4-FFF2-40B4-BE49-F238E27FC236}">
                <a16:creationId xmlns:a16="http://schemas.microsoft.com/office/drawing/2014/main" id="{71C8BE9F-6EEA-410C-ADB2-D5F2A4CEC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2" t="5722" r="2646" b="7484"/>
          <a:stretch/>
        </p:blipFill>
        <p:spPr bwMode="auto">
          <a:xfrm>
            <a:off x="0" y="0"/>
            <a:ext cx="12192000" cy="69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8EF03093-F3CB-4902-89EA-CF264ACA0F62}"/>
              </a:ext>
            </a:extLst>
          </p:cNvPr>
          <p:cNvSpPr/>
          <p:nvPr/>
        </p:nvSpPr>
        <p:spPr>
          <a:xfrm>
            <a:off x="5109364" y="437479"/>
            <a:ext cx="1183916" cy="10192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NAP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8D4D-D996-4F9C-BC3C-3B72EA2D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1B73-4FBC-42A0-81CC-D3500CFDC479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0A137-0268-47D6-A9EF-78AC990B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C852F-DA4E-43A0-8567-3E1FFF5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3</a:t>
            </a:fld>
            <a:endParaRPr lang="en-GB"/>
          </a:p>
        </p:txBody>
      </p:sp>
      <p:pic>
        <p:nvPicPr>
          <p:cNvPr id="2060" name="Picture 10" descr="Image result for early computer">
            <a:extLst>
              <a:ext uri="{FF2B5EF4-FFF2-40B4-BE49-F238E27FC236}">
                <a16:creationId xmlns:a16="http://schemas.microsoft.com/office/drawing/2014/main" id="{756374D4-E0B5-4315-8063-98367CE0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5" y="4134716"/>
            <a:ext cx="1907957" cy="13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Image result for early computer">
            <a:extLst>
              <a:ext uri="{FF2B5EF4-FFF2-40B4-BE49-F238E27FC236}">
                <a16:creationId xmlns:a16="http://schemas.microsoft.com/office/drawing/2014/main" id="{B9648412-723B-4561-BCCE-2689315D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3452" y="4043176"/>
            <a:ext cx="1787298" cy="13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1B30F3A-EEF1-4801-BA5B-7B37AE1BE937}"/>
              </a:ext>
            </a:extLst>
          </p:cNvPr>
          <p:cNvSpPr txBox="1"/>
          <p:nvPr/>
        </p:nvSpPr>
        <p:spPr>
          <a:xfrm>
            <a:off x="-88203" y="5460746"/>
            <a:ext cx="1229069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highlight>
                  <a:srgbClr val="FFFF00"/>
                </a:highlight>
              </a:defRPr>
            </a:lvl1pPr>
          </a:lstStyle>
          <a:p>
            <a:r>
              <a:rPr lang="en-GB" sz="8800" dirty="0"/>
              <a:t>Hierarchical early Internet 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6D6A91-0C42-40A8-9FC1-1990D3EF12DA}"/>
              </a:ext>
            </a:extLst>
          </p:cNvPr>
          <p:cNvCxnSpPr>
            <a:cxnSpLocks/>
          </p:cNvCxnSpPr>
          <p:nvPr/>
        </p:nvCxnSpPr>
        <p:spPr>
          <a:xfrm>
            <a:off x="3581400" y="3588864"/>
            <a:ext cx="0" cy="7164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loud 87">
            <a:extLst>
              <a:ext uri="{FF2B5EF4-FFF2-40B4-BE49-F238E27FC236}">
                <a16:creationId xmlns:a16="http://schemas.microsoft.com/office/drawing/2014/main" id="{8F979D83-46B2-45B1-BBE7-72D90FE93C2A}"/>
              </a:ext>
            </a:extLst>
          </p:cNvPr>
          <p:cNvSpPr/>
          <p:nvPr/>
        </p:nvSpPr>
        <p:spPr>
          <a:xfrm>
            <a:off x="2844514" y="3050335"/>
            <a:ext cx="2096218" cy="7380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access provider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8689420-1E9C-4790-971A-CBAE50378F6E}"/>
              </a:ext>
            </a:extLst>
          </p:cNvPr>
          <p:cNvCxnSpPr>
            <a:cxnSpLocks/>
          </p:cNvCxnSpPr>
          <p:nvPr/>
        </p:nvCxnSpPr>
        <p:spPr>
          <a:xfrm>
            <a:off x="4417723" y="2667858"/>
            <a:ext cx="0" cy="545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loud 89">
            <a:extLst>
              <a:ext uri="{FF2B5EF4-FFF2-40B4-BE49-F238E27FC236}">
                <a16:creationId xmlns:a16="http://schemas.microsoft.com/office/drawing/2014/main" id="{6EBD35E3-07B7-4B51-8279-209001C513C6}"/>
              </a:ext>
            </a:extLst>
          </p:cNvPr>
          <p:cNvSpPr/>
          <p:nvPr/>
        </p:nvSpPr>
        <p:spPr>
          <a:xfrm>
            <a:off x="2892448" y="1974594"/>
            <a:ext cx="2508227" cy="8034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Regional access provider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25B8D8A-0FFD-4A74-A86E-4ACB5FFC1AE7}"/>
              </a:ext>
            </a:extLst>
          </p:cNvPr>
          <p:cNvCxnSpPr>
            <a:cxnSpLocks/>
          </p:cNvCxnSpPr>
          <p:nvPr/>
        </p:nvCxnSpPr>
        <p:spPr>
          <a:xfrm>
            <a:off x="4665373" y="1598838"/>
            <a:ext cx="0" cy="5458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loud 109">
            <a:extLst>
              <a:ext uri="{FF2B5EF4-FFF2-40B4-BE49-F238E27FC236}">
                <a16:creationId xmlns:a16="http://schemas.microsoft.com/office/drawing/2014/main" id="{EA4E3A4D-D7C2-4285-9CE8-EE89D99708A1}"/>
              </a:ext>
            </a:extLst>
          </p:cNvPr>
          <p:cNvSpPr/>
          <p:nvPr/>
        </p:nvSpPr>
        <p:spPr>
          <a:xfrm>
            <a:off x="2445142" y="1001665"/>
            <a:ext cx="3122373" cy="8034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Tier 1 access provider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F64C44D-F3E8-4195-9363-AC0535DF8B55}"/>
              </a:ext>
            </a:extLst>
          </p:cNvPr>
          <p:cNvCxnSpPr>
            <a:cxnSpLocks/>
          </p:cNvCxnSpPr>
          <p:nvPr/>
        </p:nvCxnSpPr>
        <p:spPr>
          <a:xfrm flipH="1">
            <a:off x="5080790" y="1368466"/>
            <a:ext cx="1100935" cy="116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loud 114">
            <a:extLst>
              <a:ext uri="{FF2B5EF4-FFF2-40B4-BE49-F238E27FC236}">
                <a16:creationId xmlns:a16="http://schemas.microsoft.com/office/drawing/2014/main" id="{BB3C8BFE-0E25-4831-B77F-12AC77E4E9E8}"/>
              </a:ext>
            </a:extLst>
          </p:cNvPr>
          <p:cNvSpPr/>
          <p:nvPr/>
        </p:nvSpPr>
        <p:spPr>
          <a:xfrm>
            <a:off x="5835128" y="935574"/>
            <a:ext cx="3122373" cy="8034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Tier 1 access provider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875EE7A-9532-4C72-B70D-581DFFDD8B79}"/>
              </a:ext>
            </a:extLst>
          </p:cNvPr>
          <p:cNvCxnSpPr>
            <a:cxnSpLocks/>
          </p:cNvCxnSpPr>
          <p:nvPr/>
        </p:nvCxnSpPr>
        <p:spPr>
          <a:xfrm>
            <a:off x="5486400" y="1199026"/>
            <a:ext cx="990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08AE73B-B2B6-40DF-989F-B1E3552C4884}"/>
              </a:ext>
            </a:extLst>
          </p:cNvPr>
          <p:cNvCxnSpPr>
            <a:cxnSpLocks/>
          </p:cNvCxnSpPr>
          <p:nvPr/>
        </p:nvCxnSpPr>
        <p:spPr>
          <a:xfrm flipV="1">
            <a:off x="6751348" y="1403409"/>
            <a:ext cx="0" cy="5362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Cloud 122">
            <a:extLst>
              <a:ext uri="{FF2B5EF4-FFF2-40B4-BE49-F238E27FC236}">
                <a16:creationId xmlns:a16="http://schemas.microsoft.com/office/drawing/2014/main" id="{5CA8B2E2-A53C-451B-9365-C45D18D7EDD4}"/>
              </a:ext>
            </a:extLst>
          </p:cNvPr>
          <p:cNvSpPr/>
          <p:nvPr/>
        </p:nvSpPr>
        <p:spPr>
          <a:xfrm>
            <a:off x="6057181" y="1830603"/>
            <a:ext cx="2553419" cy="8034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Regional access provider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FD808A2-F2AD-4C83-8E21-F2B42B9CF9FB}"/>
              </a:ext>
            </a:extLst>
          </p:cNvPr>
          <p:cNvCxnSpPr>
            <a:cxnSpLocks/>
          </p:cNvCxnSpPr>
          <p:nvPr/>
        </p:nvCxnSpPr>
        <p:spPr>
          <a:xfrm flipV="1">
            <a:off x="7303798" y="2467214"/>
            <a:ext cx="0" cy="4012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loud 124">
            <a:extLst>
              <a:ext uri="{FF2B5EF4-FFF2-40B4-BE49-F238E27FC236}">
                <a16:creationId xmlns:a16="http://schemas.microsoft.com/office/drawing/2014/main" id="{F6E2878C-AB96-4E9C-977C-59F052A46744}"/>
              </a:ext>
            </a:extLst>
          </p:cNvPr>
          <p:cNvSpPr/>
          <p:nvPr/>
        </p:nvSpPr>
        <p:spPr>
          <a:xfrm>
            <a:off x="6391583" y="2806984"/>
            <a:ext cx="2009464" cy="7380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access provider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9925547-B012-4D0F-848C-F958F1C6328C}"/>
              </a:ext>
            </a:extLst>
          </p:cNvPr>
          <p:cNvCxnSpPr>
            <a:cxnSpLocks/>
          </p:cNvCxnSpPr>
          <p:nvPr/>
        </p:nvCxnSpPr>
        <p:spPr>
          <a:xfrm flipV="1">
            <a:off x="7495018" y="3455216"/>
            <a:ext cx="0" cy="5809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4" descr="Image result for mr tee">
            <a:extLst>
              <a:ext uri="{FF2B5EF4-FFF2-40B4-BE49-F238E27FC236}">
                <a16:creationId xmlns:a16="http://schemas.microsoft.com/office/drawing/2014/main" id="{7517EA78-6F11-411C-B79B-3DD45FBA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67" y="1290567"/>
            <a:ext cx="5308913" cy="421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D57B80-332B-405D-BAA9-D050A9FB4172}"/>
              </a:ext>
            </a:extLst>
          </p:cNvPr>
          <p:cNvSpPr txBox="1"/>
          <p:nvPr/>
        </p:nvSpPr>
        <p:spPr>
          <a:xfrm>
            <a:off x="-158402" y="2444038"/>
            <a:ext cx="1228020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highlight>
                  <a:srgbClr val="FFFF00"/>
                </a:highlight>
              </a:defRPr>
            </a:lvl1pPr>
          </a:lstStyle>
          <a:p>
            <a:pPr algn="ctr"/>
            <a:r>
              <a:rPr lang="en-GB" sz="8800" dirty="0"/>
              <a:t>The early Internet</a:t>
            </a:r>
          </a:p>
        </p:txBody>
      </p:sp>
    </p:spTree>
    <p:extLst>
      <p:ext uri="{BB962C8B-B14F-4D97-AF65-F5344CB8AC3E}">
        <p14:creationId xmlns:p14="http://schemas.microsoft.com/office/powerpoint/2010/main" val="28008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64" grpId="0" animBg="1"/>
      <p:bldP spid="88" grpId="0" animBg="1"/>
      <p:bldP spid="90" grpId="0" animBg="1"/>
      <p:bldP spid="110" grpId="0" animBg="1"/>
      <p:bldP spid="115" grpId="0" animBg="1"/>
      <p:bldP spid="123" grpId="0" animBg="1"/>
      <p:bldP spid="125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FF52-FDA8-4448-A167-15E60D92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traceroutes traverse IXPs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2A55-D372-45C1-A693-C9955F62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752" y="3513748"/>
            <a:ext cx="2307248" cy="1325563"/>
          </a:xfrm>
        </p:spPr>
        <p:txBody>
          <a:bodyPr/>
          <a:lstStyle/>
          <a:p>
            <a:r>
              <a:rPr lang="en-GB" dirty="0"/>
              <a:t>About the double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4B90-4B50-4868-96B6-EF8DAE87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DD89-30BA-4031-A5B1-E9D9DA0BCCD5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8E2C-DC3C-4AEA-AF50-BD413BB7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CFF1-21C0-4485-80AF-C3263FE9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F4A28-5047-42F7-BE22-726C53222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" y="1825625"/>
            <a:ext cx="89820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2" descr="Image result for google earth">
            <a:extLst>
              <a:ext uri="{FF2B5EF4-FFF2-40B4-BE49-F238E27FC236}">
                <a16:creationId xmlns:a16="http://schemas.microsoft.com/office/drawing/2014/main" id="{9E672E5D-62C1-459D-8C57-CD7BC2BF9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67" r="1" b="248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0174-543A-4619-B8E7-2FBC92C0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2A0D-F33B-40A6-B86C-9465DED28015}" type="datetime1">
              <a:rPr lang="en-GB" smtClean="0"/>
              <a:t>22/05/2019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E38A-B0F6-4BC4-9E61-32014E4B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048B9-06BD-4EAB-8615-47A91D8B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4</a:t>
            </a:fld>
            <a:endParaRPr lang="en-GB"/>
          </a:p>
        </p:txBody>
      </p:sp>
      <p:pic>
        <p:nvPicPr>
          <p:cNvPr id="3078" name="Picture 6" descr="Image result for mobile">
            <a:extLst>
              <a:ext uri="{FF2B5EF4-FFF2-40B4-BE49-F238E27FC236}">
                <a16:creationId xmlns:a16="http://schemas.microsoft.com/office/drawing/2014/main" id="{39461262-972E-44C6-A735-BEE059C0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82" y="3069542"/>
            <a:ext cx="2042104" cy="20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82945F-4ABB-47AD-B39E-1E90A88D81DE}"/>
              </a:ext>
            </a:extLst>
          </p:cNvPr>
          <p:cNvCxnSpPr>
            <a:cxnSpLocks/>
          </p:cNvCxnSpPr>
          <p:nvPr/>
        </p:nvCxnSpPr>
        <p:spPr>
          <a:xfrm flipH="1" flipV="1">
            <a:off x="8239011" y="2138321"/>
            <a:ext cx="616246" cy="12906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DEC221-F8BA-47AE-AAE7-CC3AE20643BE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3808905" y="2252885"/>
            <a:ext cx="395686" cy="11761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loud 34">
            <a:extLst>
              <a:ext uri="{FF2B5EF4-FFF2-40B4-BE49-F238E27FC236}">
                <a16:creationId xmlns:a16="http://schemas.microsoft.com/office/drawing/2014/main" id="{6ABA5943-9A5C-4BD9-90B5-CB32C9ACCD67}"/>
              </a:ext>
            </a:extLst>
          </p:cNvPr>
          <p:cNvSpPr/>
          <p:nvPr/>
        </p:nvSpPr>
        <p:spPr>
          <a:xfrm>
            <a:off x="6375180" y="1515670"/>
            <a:ext cx="2868563" cy="7380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access provider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406E400-F4F6-4CF0-A059-ABF9591BCACC}"/>
              </a:ext>
            </a:extLst>
          </p:cNvPr>
          <p:cNvSpPr/>
          <p:nvPr/>
        </p:nvSpPr>
        <p:spPr>
          <a:xfrm>
            <a:off x="5389370" y="994227"/>
            <a:ext cx="1183916" cy="10192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IXP</a:t>
            </a:r>
            <a:endParaRPr lang="en-GB" b="1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3760F32-6A44-4EAD-BB31-A440F79648D2}"/>
              </a:ext>
            </a:extLst>
          </p:cNvPr>
          <p:cNvCxnSpPr>
            <a:cxnSpLocks/>
          </p:cNvCxnSpPr>
          <p:nvPr/>
        </p:nvCxnSpPr>
        <p:spPr>
          <a:xfrm flipV="1">
            <a:off x="4714075" y="1766837"/>
            <a:ext cx="2300500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loud 35">
            <a:extLst>
              <a:ext uri="{FF2B5EF4-FFF2-40B4-BE49-F238E27FC236}">
                <a16:creationId xmlns:a16="http://schemas.microsoft.com/office/drawing/2014/main" id="{A159DA80-6954-4426-9A60-762A2550B66A}"/>
              </a:ext>
            </a:extLst>
          </p:cNvPr>
          <p:cNvSpPr/>
          <p:nvPr/>
        </p:nvSpPr>
        <p:spPr>
          <a:xfrm>
            <a:off x="2831732" y="1515670"/>
            <a:ext cx="2745718" cy="7380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access provider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316B7E-64A6-4C52-9815-9CBC869F3D21}"/>
              </a:ext>
            </a:extLst>
          </p:cNvPr>
          <p:cNvCxnSpPr>
            <a:cxnSpLocks/>
          </p:cNvCxnSpPr>
          <p:nvPr/>
        </p:nvCxnSpPr>
        <p:spPr>
          <a:xfrm flipH="1">
            <a:off x="4591640" y="2013430"/>
            <a:ext cx="1884316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Image result for mobile">
            <a:extLst>
              <a:ext uri="{FF2B5EF4-FFF2-40B4-BE49-F238E27FC236}">
                <a16:creationId xmlns:a16="http://schemas.microsoft.com/office/drawing/2014/main" id="{7C306779-8352-4DD0-BB30-62D0A7559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08" y="3030598"/>
            <a:ext cx="2042104" cy="20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trump">
            <a:extLst>
              <a:ext uri="{FF2B5EF4-FFF2-40B4-BE49-F238E27FC236}">
                <a16:creationId xmlns:a16="http://schemas.microsoft.com/office/drawing/2014/main" id="{9EBFF8CC-6A6B-468F-88CB-C0DCCB69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1" y="3596413"/>
            <a:ext cx="898892" cy="89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bolsonaro">
            <a:extLst>
              <a:ext uri="{FF2B5EF4-FFF2-40B4-BE49-F238E27FC236}">
                <a16:creationId xmlns:a16="http://schemas.microsoft.com/office/drawing/2014/main" id="{2BEED7FA-14D7-4D9C-8A98-F8A57844D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r="12572" b="25115"/>
          <a:stretch/>
        </p:blipFill>
        <p:spPr bwMode="auto">
          <a:xfrm>
            <a:off x="3147934" y="3608986"/>
            <a:ext cx="660971" cy="8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CE181923-3C41-4B64-9065-54A9821C2154}"/>
              </a:ext>
            </a:extLst>
          </p:cNvPr>
          <p:cNvSpPr/>
          <p:nvPr/>
        </p:nvSpPr>
        <p:spPr>
          <a:xfrm>
            <a:off x="3218151" y="3913682"/>
            <a:ext cx="235307" cy="20689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Heart 59">
            <a:extLst>
              <a:ext uri="{FF2B5EF4-FFF2-40B4-BE49-F238E27FC236}">
                <a16:creationId xmlns:a16="http://schemas.microsoft.com/office/drawing/2014/main" id="{B1DFF66B-AE05-43E3-BDF0-7DD9C97D83E4}"/>
              </a:ext>
            </a:extLst>
          </p:cNvPr>
          <p:cNvSpPr/>
          <p:nvPr/>
        </p:nvSpPr>
        <p:spPr>
          <a:xfrm>
            <a:off x="3460495" y="3916182"/>
            <a:ext cx="235307" cy="20689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59D35D-1EEF-41C5-90CD-0A883E406FAB}"/>
              </a:ext>
            </a:extLst>
          </p:cNvPr>
          <p:cNvGrpSpPr/>
          <p:nvPr/>
        </p:nvGrpSpPr>
        <p:grpSpPr>
          <a:xfrm>
            <a:off x="3108961" y="1725184"/>
            <a:ext cx="5624395" cy="2205037"/>
            <a:chOff x="5943600" y="3239074"/>
            <a:chExt cx="5624395" cy="2205037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E80E4FD-13A1-44E4-943C-F55149699307}"/>
                </a:ext>
              </a:extLst>
            </p:cNvPr>
            <p:cNvSpPr/>
            <p:nvPr/>
          </p:nvSpPr>
          <p:spPr>
            <a:xfrm rot="1288059">
              <a:off x="10169937" y="5204473"/>
              <a:ext cx="1398058" cy="239638"/>
            </a:xfrm>
            <a:prstGeom prst="triangle">
              <a:avLst>
                <a:gd name="adj" fmla="val 1959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Picture 2" descr="Image result for tweet trump">
              <a:extLst>
                <a:ext uri="{FF2B5EF4-FFF2-40B4-BE49-F238E27FC236}">
                  <a16:creationId xmlns:a16="http://schemas.microsoft.com/office/drawing/2014/main" id="{02FA9DE8-6A98-4DAF-BCA4-F1B4DB634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" t="7006" r="6238" b="43611"/>
            <a:stretch/>
          </p:blipFill>
          <p:spPr bwMode="auto">
            <a:xfrm>
              <a:off x="5943600" y="3239074"/>
              <a:ext cx="5246158" cy="193223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5EFD48-0EE1-4033-ADF5-38E51878F080}"/>
                </a:ext>
              </a:extLst>
            </p:cNvPr>
            <p:cNvSpPr txBox="1"/>
            <p:nvPr/>
          </p:nvSpPr>
          <p:spPr>
            <a:xfrm>
              <a:off x="5943600" y="3970982"/>
              <a:ext cx="524615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Very few hops, </a:t>
              </a:r>
              <a:r>
                <a:rPr lang="en-GB" sz="2400" b="1" dirty="0">
                  <a:highlight>
                    <a:srgbClr val="FFFF00"/>
                  </a:highlight>
                </a:rPr>
                <a:t>LESS HOPS </a:t>
              </a:r>
              <a:r>
                <a:rPr lang="en-GB" sz="2400" dirty="0"/>
                <a:t>than ever, we will make no hops at all!!! Trust me!!! #</a:t>
              </a:r>
              <a:r>
                <a:rPr lang="en-GB" sz="2400" dirty="0" err="1"/>
                <a:t>Internetisflat</a:t>
              </a:r>
              <a:r>
                <a:rPr lang="en-GB" sz="2400" dirty="0"/>
                <a:t> #</a:t>
              </a:r>
              <a:r>
                <a:rPr lang="en-GB" sz="2400" dirty="0" err="1"/>
                <a:t>lesshops</a:t>
              </a:r>
              <a:endParaRPr lang="en-GB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C339F5-325E-4D36-B8A8-37F6C3EB607B}"/>
              </a:ext>
            </a:extLst>
          </p:cNvPr>
          <p:cNvGrpSpPr/>
          <p:nvPr/>
        </p:nvGrpSpPr>
        <p:grpSpPr>
          <a:xfrm>
            <a:off x="2992853" y="3932161"/>
            <a:ext cx="5280436" cy="2707572"/>
            <a:chOff x="2992853" y="3932161"/>
            <a:chExt cx="5280436" cy="2707572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2922A55-E293-402B-B7AE-3E3020CA1789}"/>
                </a:ext>
              </a:extLst>
            </p:cNvPr>
            <p:cNvSpPr/>
            <p:nvPr/>
          </p:nvSpPr>
          <p:spPr>
            <a:xfrm rot="18868539">
              <a:off x="7454441" y="4511371"/>
              <a:ext cx="1398058" cy="239638"/>
            </a:xfrm>
            <a:prstGeom prst="triangle">
              <a:avLst>
                <a:gd name="adj" fmla="val 1959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2" descr="Image result for tweet trump">
              <a:extLst>
                <a:ext uri="{FF2B5EF4-FFF2-40B4-BE49-F238E27FC236}">
                  <a16:creationId xmlns:a16="http://schemas.microsoft.com/office/drawing/2014/main" id="{8F2CFB87-1DAD-4486-B72D-05E095D68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" t="7006" r="6238" b="43611"/>
            <a:stretch/>
          </p:blipFill>
          <p:spPr bwMode="auto">
            <a:xfrm>
              <a:off x="2992853" y="4707496"/>
              <a:ext cx="5246158" cy="193223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E258E1-3FF2-4A21-81B5-CDCB9C7DDD0B}"/>
                </a:ext>
              </a:extLst>
            </p:cNvPr>
            <p:cNvSpPr txBox="1"/>
            <p:nvPr/>
          </p:nvSpPr>
          <p:spPr>
            <a:xfrm>
              <a:off x="2992853" y="5439404"/>
              <a:ext cx="524615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There is </a:t>
              </a:r>
              <a:r>
                <a:rPr lang="en-GB" sz="2400" b="1" dirty="0">
                  <a:highlight>
                    <a:srgbClr val="FFFF00"/>
                  </a:highlight>
                </a:rPr>
                <a:t>LESS TRANSIT DEPENDENCE</a:t>
              </a:r>
              <a:r>
                <a:rPr lang="en-GB" sz="2400" dirty="0"/>
                <a:t>, in fact the least transit dependence ever!!!  #</a:t>
              </a:r>
              <a:r>
                <a:rPr lang="en-GB" sz="2400" dirty="0" err="1"/>
                <a:t>Internetisflat</a:t>
              </a:r>
              <a:r>
                <a:rPr lang="en-GB" sz="2400" dirty="0"/>
                <a:t> #</a:t>
              </a:r>
              <a:r>
                <a:rPr lang="en-GB" sz="2400" dirty="0" err="1"/>
                <a:t>lesstransit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37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6" grpId="0" animBg="1"/>
      <p:bldP spid="48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25FB2-D31C-44DE-9AE2-B37F21E4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795C-33B6-46F8-A200-CA6B9C7B3D53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1AE3-0475-4F1F-8771-75CB503C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9179-C457-40EC-B12F-3F98474F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C2C7D-A553-4F2D-ABB3-A188A798B635}"/>
              </a:ext>
            </a:extLst>
          </p:cNvPr>
          <p:cNvSpPr/>
          <p:nvPr/>
        </p:nvSpPr>
        <p:spPr>
          <a:xfrm>
            <a:off x="-1088" y="-759"/>
            <a:ext cx="12192000" cy="13972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</a:rPr>
              <a:t>IXPs matter for individual </a:t>
            </a:r>
            <a:r>
              <a:rPr lang="en-GB" sz="7200" b="1" dirty="0" err="1">
                <a:solidFill>
                  <a:schemeClr val="tx1"/>
                </a:solidFill>
              </a:rPr>
              <a:t>ASes</a:t>
            </a:r>
            <a:endParaRPr lang="en-GB" sz="7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clock rabit">
            <a:extLst>
              <a:ext uri="{FF2B5EF4-FFF2-40B4-BE49-F238E27FC236}">
                <a16:creationId xmlns:a16="http://schemas.microsoft.com/office/drawing/2014/main" id="{37DDC311-1743-4554-BA9C-C272C294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  <a14:imgEffect>
                      <a14:brightnessContrast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3" y="1674211"/>
            <a:ext cx="5103330" cy="44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UROS">
            <a:extLst>
              <a:ext uri="{FF2B5EF4-FFF2-40B4-BE49-F238E27FC236}">
                <a16:creationId xmlns:a16="http://schemas.microsoft.com/office/drawing/2014/main" id="{80E3FFFA-2007-49BA-B843-6625EE38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88" y="1396495"/>
            <a:ext cx="3698023" cy="4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B8E96E-5CAC-4926-A109-4AB72C5080F9}"/>
              </a:ext>
            </a:extLst>
          </p:cNvPr>
          <p:cNvSpPr/>
          <p:nvPr/>
        </p:nvSpPr>
        <p:spPr>
          <a:xfrm>
            <a:off x="-10430" y="5473943"/>
            <a:ext cx="12192000" cy="13972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</a:rPr>
              <a:t>Macroscopic impact???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E7380B-5881-4ABC-BB52-1973056B7818}"/>
              </a:ext>
            </a:extLst>
          </p:cNvPr>
          <p:cNvSpPr/>
          <p:nvPr/>
        </p:nvSpPr>
        <p:spPr>
          <a:xfrm>
            <a:off x="78" y="5484449"/>
            <a:ext cx="12192000" cy="13972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/>
                </a:solidFill>
              </a:rPr>
              <a:t>Internet flattening</a:t>
            </a:r>
          </a:p>
        </p:txBody>
      </p:sp>
    </p:spTree>
    <p:extLst>
      <p:ext uri="{BB962C8B-B14F-4D97-AF65-F5344CB8AC3E}">
        <p14:creationId xmlns:p14="http://schemas.microsoft.com/office/powerpoint/2010/main" val="28921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140A-3B42-4E0D-BECC-5BD4976B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Flattening: Shorter paths?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1E639-60E5-4179-99AF-367258A6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4065-2C4B-4DF3-92FA-1E75242E270A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126B7-91EA-40AE-86D5-667131ED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0D78-023A-471D-A2C6-F03AB2E0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6</a:t>
            </a:fld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216F0A-BBB6-499C-A58B-86A2909F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5302" r="24687" b="19893"/>
          <a:stretch/>
        </p:blipFill>
        <p:spPr>
          <a:xfrm>
            <a:off x="0" y="1789147"/>
            <a:ext cx="6293906" cy="4493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2AD42-74BF-437D-BA8F-CE69F2C70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0" t="12759" r="21874" b="27767"/>
          <a:stretch/>
        </p:blipFill>
        <p:spPr>
          <a:xfrm>
            <a:off x="6298767" y="2691089"/>
            <a:ext cx="5893233" cy="357266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374C6DD-BC97-4C0B-9F9E-5B234FE8E275}"/>
              </a:ext>
            </a:extLst>
          </p:cNvPr>
          <p:cNvSpPr txBox="1"/>
          <p:nvPr/>
        </p:nvSpPr>
        <p:spPr>
          <a:xfrm>
            <a:off x="1504950" y="5814692"/>
            <a:ext cx="339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Hierarchical-early Internet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BF0B34-810F-40FC-93C1-45F51EB43342}"/>
              </a:ext>
            </a:extLst>
          </p:cNvPr>
          <p:cNvSpPr txBox="1"/>
          <p:nvPr/>
        </p:nvSpPr>
        <p:spPr>
          <a:xfrm>
            <a:off x="7543800" y="5715749"/>
            <a:ext cx="339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Flattened-modern Internet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A1D045-E26D-42C3-B8E6-6CF8DBC5D690}"/>
              </a:ext>
            </a:extLst>
          </p:cNvPr>
          <p:cNvSpPr txBox="1"/>
          <p:nvPr/>
        </p:nvSpPr>
        <p:spPr>
          <a:xfrm>
            <a:off x="4552950" y="3615183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B4E322-65FD-4594-B9BE-F8F969CFB579}"/>
              </a:ext>
            </a:extLst>
          </p:cNvPr>
          <p:cNvSpPr txBox="1"/>
          <p:nvPr/>
        </p:nvSpPr>
        <p:spPr>
          <a:xfrm>
            <a:off x="4248150" y="2792931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F5020-EE03-4430-941F-B6011C01AD93}"/>
              </a:ext>
            </a:extLst>
          </p:cNvPr>
          <p:cNvSpPr txBox="1"/>
          <p:nvPr/>
        </p:nvSpPr>
        <p:spPr>
          <a:xfrm>
            <a:off x="3943350" y="1996950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4AF4C-DCEE-434A-A45A-CE37A9AF3026}"/>
              </a:ext>
            </a:extLst>
          </p:cNvPr>
          <p:cNvSpPr txBox="1"/>
          <p:nvPr/>
        </p:nvSpPr>
        <p:spPr>
          <a:xfrm>
            <a:off x="2190750" y="2000919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2B343C-4843-42CB-9A46-32C29E504EB1}"/>
              </a:ext>
            </a:extLst>
          </p:cNvPr>
          <p:cNvSpPr txBox="1"/>
          <p:nvPr/>
        </p:nvSpPr>
        <p:spPr>
          <a:xfrm>
            <a:off x="1695450" y="2904849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9225D-7A89-48AC-8886-6BF41175C4D6}"/>
              </a:ext>
            </a:extLst>
          </p:cNvPr>
          <p:cNvSpPr txBox="1"/>
          <p:nvPr/>
        </p:nvSpPr>
        <p:spPr>
          <a:xfrm>
            <a:off x="1371600" y="3838352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F52C1-F355-46C5-B1CB-1E282B87A18A}"/>
              </a:ext>
            </a:extLst>
          </p:cNvPr>
          <p:cNvSpPr txBox="1"/>
          <p:nvPr/>
        </p:nvSpPr>
        <p:spPr>
          <a:xfrm>
            <a:off x="10306050" y="2988022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9FAA4C-9AC3-4864-BA86-434D26F78D30}"/>
              </a:ext>
            </a:extLst>
          </p:cNvPr>
          <p:cNvSpPr txBox="1"/>
          <p:nvPr/>
        </p:nvSpPr>
        <p:spPr>
          <a:xfrm>
            <a:off x="7162800" y="2961154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2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1B0C6D33-E377-45AF-ABEA-6CEC630DB50B}"/>
              </a:ext>
            </a:extLst>
          </p:cNvPr>
          <p:cNvSpPr/>
          <p:nvPr/>
        </p:nvSpPr>
        <p:spPr>
          <a:xfrm>
            <a:off x="1863197" y="4001985"/>
            <a:ext cx="2933700" cy="1012507"/>
          </a:xfrm>
          <a:prstGeom prst="wedgeRectCallout">
            <a:avLst>
              <a:gd name="adj1" fmla="val -80293"/>
              <a:gd name="adj2" fmla="val 997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Many hops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92548B-1FA5-447C-94D8-A265A7DF4490}"/>
              </a:ext>
            </a:extLst>
          </p:cNvPr>
          <p:cNvGrpSpPr/>
          <p:nvPr/>
        </p:nvGrpSpPr>
        <p:grpSpPr>
          <a:xfrm>
            <a:off x="5943600" y="3239074"/>
            <a:ext cx="5624395" cy="2205037"/>
            <a:chOff x="5943600" y="3239074"/>
            <a:chExt cx="5624395" cy="2205037"/>
          </a:xfrm>
        </p:grpSpPr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648CACB7-96BC-49AF-BDFC-7DEE006A4130}"/>
                </a:ext>
              </a:extLst>
            </p:cNvPr>
            <p:cNvSpPr/>
            <p:nvPr/>
          </p:nvSpPr>
          <p:spPr>
            <a:xfrm rot="1288059">
              <a:off x="10169937" y="5204473"/>
              <a:ext cx="1398058" cy="239638"/>
            </a:xfrm>
            <a:prstGeom prst="triangle">
              <a:avLst>
                <a:gd name="adj" fmla="val 1959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2" descr="Image result for tweet trump">
              <a:extLst>
                <a:ext uri="{FF2B5EF4-FFF2-40B4-BE49-F238E27FC236}">
                  <a16:creationId xmlns:a16="http://schemas.microsoft.com/office/drawing/2014/main" id="{EF45C27A-14B3-4712-9068-B745CA1455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" t="7006" r="6238" b="43611"/>
            <a:stretch/>
          </p:blipFill>
          <p:spPr bwMode="auto">
            <a:xfrm>
              <a:off x="5943600" y="3239074"/>
              <a:ext cx="5246158" cy="193223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DF57A-B526-4560-8513-C554C2427145}"/>
                </a:ext>
              </a:extLst>
            </p:cNvPr>
            <p:cNvSpPr txBox="1"/>
            <p:nvPr/>
          </p:nvSpPr>
          <p:spPr>
            <a:xfrm>
              <a:off x="5943600" y="3970982"/>
              <a:ext cx="524615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Very few hops, </a:t>
              </a:r>
              <a:r>
                <a:rPr lang="en-GB" sz="2400" b="1" dirty="0">
                  <a:highlight>
                    <a:srgbClr val="FFFF00"/>
                  </a:highlight>
                </a:rPr>
                <a:t>LESS HOPS </a:t>
              </a:r>
              <a:r>
                <a:rPr lang="en-GB" sz="2400" dirty="0"/>
                <a:t>than ever, we will make no hops at all!!! Trust me!!! #</a:t>
              </a:r>
              <a:r>
                <a:rPr lang="en-GB" sz="2400" dirty="0" err="1"/>
                <a:t>Internetisflat</a:t>
              </a:r>
              <a:r>
                <a:rPr lang="en-GB" sz="2400" dirty="0"/>
                <a:t> #</a:t>
              </a:r>
              <a:r>
                <a:rPr lang="en-GB" sz="2400" dirty="0" err="1"/>
                <a:t>lesshops</a:t>
              </a:r>
              <a:endParaRPr lang="en-GB" sz="2400" dirty="0"/>
            </a:p>
          </p:txBody>
        </p:sp>
      </p:grpSp>
      <p:sp>
        <p:nvSpPr>
          <p:cNvPr id="46" name="Heart 45">
            <a:extLst>
              <a:ext uri="{FF2B5EF4-FFF2-40B4-BE49-F238E27FC236}">
                <a16:creationId xmlns:a16="http://schemas.microsoft.com/office/drawing/2014/main" id="{DADB2D6F-4476-46A5-8861-A15C88AA6D6D}"/>
              </a:ext>
            </a:extLst>
          </p:cNvPr>
          <p:cNvSpPr/>
          <p:nvPr/>
        </p:nvSpPr>
        <p:spPr>
          <a:xfrm>
            <a:off x="6653617" y="5330096"/>
            <a:ext cx="235307" cy="26304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Heart 46">
            <a:extLst>
              <a:ext uri="{FF2B5EF4-FFF2-40B4-BE49-F238E27FC236}">
                <a16:creationId xmlns:a16="http://schemas.microsoft.com/office/drawing/2014/main" id="{EA8EDAFD-DAA6-45F9-93C8-35FB7BE34E8D}"/>
              </a:ext>
            </a:extLst>
          </p:cNvPr>
          <p:cNvSpPr/>
          <p:nvPr/>
        </p:nvSpPr>
        <p:spPr>
          <a:xfrm>
            <a:off x="6895961" y="5332596"/>
            <a:ext cx="235307" cy="26304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140A-3B42-4E0D-BECC-5BD4976B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Flattening: less transit providers?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1E639-60E5-4179-99AF-367258A6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B37A39-D2C0-4E17-8C75-D5CCBD557F20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126B7-91EA-40AE-86D5-667131ED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0D78-023A-471D-A2C6-F03AB2E0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8E63721-1C8F-437A-88D1-0269D9F3F1E5}" type="slidenum">
              <a:rPr lang="en-GB" smtClean="0"/>
              <a:t>7</a:t>
            </a:fld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216F0A-BBB6-499C-A58B-86A2909F1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5302" r="24687" b="19893"/>
          <a:stretch/>
        </p:blipFill>
        <p:spPr>
          <a:xfrm>
            <a:off x="0" y="1789147"/>
            <a:ext cx="6293906" cy="4493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E2AD42-74BF-437D-BA8F-CE69F2C70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0" t="12759" r="21874" b="27767"/>
          <a:stretch/>
        </p:blipFill>
        <p:spPr>
          <a:xfrm>
            <a:off x="6298767" y="2691089"/>
            <a:ext cx="5893233" cy="357266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374C6DD-BC97-4C0B-9F9E-5B234FE8E275}"/>
              </a:ext>
            </a:extLst>
          </p:cNvPr>
          <p:cNvSpPr txBox="1"/>
          <p:nvPr/>
        </p:nvSpPr>
        <p:spPr>
          <a:xfrm>
            <a:off x="1504950" y="5814692"/>
            <a:ext cx="339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Hierarchical-early Internet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BF0B34-810F-40FC-93C1-45F51EB43342}"/>
              </a:ext>
            </a:extLst>
          </p:cNvPr>
          <p:cNvSpPr txBox="1"/>
          <p:nvPr/>
        </p:nvSpPr>
        <p:spPr>
          <a:xfrm>
            <a:off x="7543800" y="5715749"/>
            <a:ext cx="3390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Flattened-modern Internet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A1D045-E26D-42C3-B8E6-6CF8DBC5D690}"/>
              </a:ext>
            </a:extLst>
          </p:cNvPr>
          <p:cNvSpPr txBox="1"/>
          <p:nvPr/>
        </p:nvSpPr>
        <p:spPr>
          <a:xfrm>
            <a:off x="4476750" y="2769940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B4E322-65FD-4594-B9BE-F8F969CFB579}"/>
              </a:ext>
            </a:extLst>
          </p:cNvPr>
          <p:cNvSpPr txBox="1"/>
          <p:nvPr/>
        </p:nvSpPr>
        <p:spPr>
          <a:xfrm>
            <a:off x="4171950" y="1975512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8F5020-EE03-4430-941F-B6011C01AD93}"/>
              </a:ext>
            </a:extLst>
          </p:cNvPr>
          <p:cNvSpPr txBox="1"/>
          <p:nvPr/>
        </p:nvSpPr>
        <p:spPr>
          <a:xfrm>
            <a:off x="1771650" y="2090924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4AF4C-DCEE-434A-A45A-CE37A9AF3026}"/>
              </a:ext>
            </a:extLst>
          </p:cNvPr>
          <p:cNvSpPr txBox="1"/>
          <p:nvPr/>
        </p:nvSpPr>
        <p:spPr>
          <a:xfrm>
            <a:off x="1543050" y="2961153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4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0A1B3B4-E224-4956-A5B2-584FB688ABDE}"/>
              </a:ext>
            </a:extLst>
          </p:cNvPr>
          <p:cNvSpPr/>
          <p:nvPr/>
        </p:nvSpPr>
        <p:spPr>
          <a:xfrm>
            <a:off x="1863197" y="4001985"/>
            <a:ext cx="2933700" cy="1012507"/>
          </a:xfrm>
          <a:prstGeom prst="wedgeRectCallout">
            <a:avLst>
              <a:gd name="adj1" fmla="val -80293"/>
              <a:gd name="adj2" fmla="val 997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Large transit dependence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E9F5E-D13D-4FF4-B912-5FD61900851E}"/>
              </a:ext>
            </a:extLst>
          </p:cNvPr>
          <p:cNvGrpSpPr/>
          <p:nvPr/>
        </p:nvGrpSpPr>
        <p:grpSpPr>
          <a:xfrm>
            <a:off x="5943600" y="3239074"/>
            <a:ext cx="5624395" cy="2205037"/>
            <a:chOff x="5943600" y="2724724"/>
            <a:chExt cx="5624395" cy="2205037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39B4D37-4B33-47C7-8D57-A106DA19B9F2}"/>
                </a:ext>
              </a:extLst>
            </p:cNvPr>
            <p:cNvSpPr/>
            <p:nvPr/>
          </p:nvSpPr>
          <p:spPr>
            <a:xfrm rot="1288059">
              <a:off x="10169937" y="4690123"/>
              <a:ext cx="1398058" cy="239638"/>
            </a:xfrm>
            <a:prstGeom prst="triangle">
              <a:avLst>
                <a:gd name="adj" fmla="val 1959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 descr="Image result for tweet trump">
              <a:extLst>
                <a:ext uri="{FF2B5EF4-FFF2-40B4-BE49-F238E27FC236}">
                  <a16:creationId xmlns:a16="http://schemas.microsoft.com/office/drawing/2014/main" id="{F6E51E14-6B13-48A8-89B8-62E0FEE06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" t="7006" r="6238" b="43611"/>
            <a:stretch/>
          </p:blipFill>
          <p:spPr bwMode="auto">
            <a:xfrm>
              <a:off x="5943600" y="2724724"/>
              <a:ext cx="5246158" cy="1932237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EEEA58-2523-47B9-9314-BB5F7F0478B3}"/>
                </a:ext>
              </a:extLst>
            </p:cNvPr>
            <p:cNvSpPr txBox="1"/>
            <p:nvPr/>
          </p:nvSpPr>
          <p:spPr>
            <a:xfrm>
              <a:off x="5943600" y="3456632"/>
              <a:ext cx="524615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There is </a:t>
              </a:r>
              <a:r>
                <a:rPr lang="en-GB" sz="2400" b="1" dirty="0">
                  <a:highlight>
                    <a:srgbClr val="FFFF00"/>
                  </a:highlight>
                </a:rPr>
                <a:t>LESS TRANSIT DEPENDENCE</a:t>
              </a:r>
              <a:r>
                <a:rPr lang="en-GB" sz="2400" dirty="0"/>
                <a:t>, in fact the least transit dependence ever!!!  #</a:t>
              </a:r>
              <a:r>
                <a:rPr lang="en-GB" sz="2400" dirty="0" err="1"/>
                <a:t>Internetisflat</a:t>
              </a:r>
              <a:r>
                <a:rPr lang="en-GB" sz="2400" dirty="0"/>
                <a:t> #</a:t>
              </a:r>
              <a:r>
                <a:rPr lang="en-GB" sz="2400" dirty="0" err="1"/>
                <a:t>lesstransit</a:t>
              </a:r>
              <a:endParaRPr lang="en-GB" sz="2400" dirty="0"/>
            </a:p>
          </p:txBody>
        </p:sp>
      </p:grpSp>
      <p:sp>
        <p:nvSpPr>
          <p:cNvPr id="23" name="Heart 22">
            <a:extLst>
              <a:ext uri="{FF2B5EF4-FFF2-40B4-BE49-F238E27FC236}">
                <a16:creationId xmlns:a16="http://schemas.microsoft.com/office/drawing/2014/main" id="{9F9C82DE-E6FD-42E0-AE13-220ED89BA863}"/>
              </a:ext>
            </a:extLst>
          </p:cNvPr>
          <p:cNvSpPr/>
          <p:nvPr/>
        </p:nvSpPr>
        <p:spPr>
          <a:xfrm>
            <a:off x="6653617" y="5330096"/>
            <a:ext cx="235307" cy="26304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EC542C6F-3C01-4440-A6BE-9757C141E2F5}"/>
              </a:ext>
            </a:extLst>
          </p:cNvPr>
          <p:cNvSpPr/>
          <p:nvPr/>
        </p:nvSpPr>
        <p:spPr>
          <a:xfrm>
            <a:off x="6895961" y="5332596"/>
            <a:ext cx="235307" cy="26304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B14263-9D56-4DAB-A996-D12E59BDE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326E4-4522-4362-A650-CF7F74A30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Are there that many IXPs to “flatten” Internet paths??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7617C-B236-49CB-A9B7-B8440BF5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48D2-1B72-4409-8FF0-C17637BAC66D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992B-9732-468D-B5DA-CBF581CB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A69D-15A8-440C-B15B-90B67B8F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8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971615-FF98-4ECF-9181-77BC3534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2017"/>
            <a:ext cx="10972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dirty="0">
                <a:solidFill>
                  <a:schemeClr val="bg1"/>
                </a:solidFill>
              </a:rPr>
              <a:t>Historical growth of IXPs: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Number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Size</a:t>
            </a:r>
          </a:p>
          <a:p>
            <a:pPr marL="1200150" lvl="1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Reachability</a:t>
            </a:r>
          </a:p>
        </p:txBody>
      </p:sp>
    </p:spTree>
    <p:extLst>
      <p:ext uri="{BB962C8B-B14F-4D97-AF65-F5344CB8AC3E}">
        <p14:creationId xmlns:p14="http://schemas.microsoft.com/office/powerpoint/2010/main" val="16288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C32F-C309-4816-BE7F-0229DB36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9AD1-1A50-447F-9E5C-043FEFEB7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GB" dirty="0"/>
              <a:t>IXPs and IXP membership data:</a:t>
            </a:r>
          </a:p>
          <a:p>
            <a:pPr lvl="2">
              <a:lnSpc>
                <a:spcPct val="150000"/>
              </a:lnSpc>
            </a:pPr>
            <a:r>
              <a:rPr lang="en-GB" dirty="0" err="1"/>
              <a:t>PeeringDB</a:t>
            </a:r>
            <a:r>
              <a:rPr lang="en-GB" dirty="0"/>
              <a:t> 2010-2016: CAIDA (https://www.caida.org/data/peeringdb/)</a:t>
            </a:r>
          </a:p>
          <a:p>
            <a:pPr lvl="2">
              <a:lnSpc>
                <a:spcPct val="150000"/>
              </a:lnSpc>
            </a:pPr>
            <a:r>
              <a:rPr lang="en-GB" dirty="0" err="1"/>
              <a:t>PeeringDB</a:t>
            </a:r>
            <a:r>
              <a:rPr lang="en-GB" dirty="0"/>
              <a:t> 2008-2009: “</a:t>
            </a:r>
            <a:r>
              <a:rPr lang="en-GB" dirty="0" err="1"/>
              <a:t>Wayback</a:t>
            </a:r>
            <a:r>
              <a:rPr lang="en-GB" dirty="0"/>
              <a:t> Machine” (http://archive.org/web/)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AS-relationships (and T1s):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2006-2016: CAIDA (http://www.caida.org/data/as-relationships/) 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90107-D925-496E-9D4F-75373F03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5E5D-3438-44C1-ABD0-D668CB387B9D}" type="datetime1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FBF63-CC4D-45D9-96C9-8D441268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I. Castro - RIPE 78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4252-B1FD-481E-B5FB-3DD11B84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21-1C8F-437A-88D1-0269D9F3F1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9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32545</TotalTime>
  <Words>1294</Words>
  <Application>Microsoft Office PowerPoint</Application>
  <PresentationFormat>Widescreen</PresentationFormat>
  <Paragraphs>265</Paragraphs>
  <Slides>30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LinLibertineT</vt:lpstr>
      <vt:lpstr>Office Theme</vt:lpstr>
      <vt:lpstr>The Elusive Internet Flattening: 10 Years of IXP Growth </vt:lpstr>
      <vt:lpstr>Spoiler</vt:lpstr>
      <vt:lpstr>PowerPoint Presentation</vt:lpstr>
      <vt:lpstr>PowerPoint Presentation</vt:lpstr>
      <vt:lpstr>PowerPoint Presentation</vt:lpstr>
      <vt:lpstr>Flattening: Shorter paths?</vt:lpstr>
      <vt:lpstr>Flattening: less transit providers?</vt:lpstr>
      <vt:lpstr>Are there that many IXPs to “flatten” Internet paths??</vt:lpstr>
      <vt:lpstr>Data</vt:lpstr>
      <vt:lpstr>Large IXP growth over time</vt:lpstr>
      <vt:lpstr>Large IXP growth over time</vt:lpstr>
      <vt:lpstr>PowerPoint Presentation</vt:lpstr>
      <vt:lpstr>~80% of announced IP’s are reachable via IXPs</vt:lpstr>
      <vt:lpstr>~80% of announced IP’s are reachable via IXPs</vt:lpstr>
      <vt:lpstr>Large growth of potential peerings at IXPs</vt:lpstr>
      <vt:lpstr>Large growth of potential peerings at IXPs</vt:lpstr>
      <vt:lpstr>How &amp; how much do IXPs matter?</vt:lpstr>
      <vt:lpstr>Data &amp; Methodology</vt:lpstr>
      <vt:lpstr>Path length stability</vt:lpstr>
      <vt:lpstr>Some path-shortening for very large networks</vt:lpstr>
      <vt:lpstr>How meaningful are path-lengths?</vt:lpstr>
      <vt:lpstr>How meaningful are path-lengths?</vt:lpstr>
      <vt:lpstr>How meaningful are path-lengths?</vt:lpstr>
      <vt:lpstr>How &amp; how much do IXPs matter?</vt:lpstr>
      <vt:lpstr>Hierarchical flattening: less T1s</vt:lpstr>
      <vt:lpstr>Hierarchical flattening: less transit links</vt:lpstr>
      <vt:lpstr>A small number of ASes still play a central role  </vt:lpstr>
      <vt:lpstr>Next things to look at</vt:lpstr>
      <vt:lpstr>PowerPoint Presentation</vt:lpstr>
      <vt:lpstr>More traceroutes traverse IXPs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Elusive Internet Flatening: 10 Years of IXP Growth</dc:title>
  <dc:creator>Ignacio Castro</dc:creator>
  <cp:lastModifiedBy>ignacio castro</cp:lastModifiedBy>
  <cp:revision>198</cp:revision>
  <dcterms:created xsi:type="dcterms:W3CDTF">2018-07-10T13:21:17Z</dcterms:created>
  <dcterms:modified xsi:type="dcterms:W3CDTF">2019-05-22T10:38:49Z</dcterms:modified>
</cp:coreProperties>
</file>