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50" r:id="rId2"/>
  </p:sldMasterIdLst>
  <p:notesMasterIdLst>
    <p:notesMasterId r:id="rId11"/>
  </p:notesMasterIdLst>
  <p:handoutMasterIdLst>
    <p:handoutMasterId r:id="rId12"/>
  </p:handoutMasterIdLst>
  <p:sldIdLst>
    <p:sldId id="325" r:id="rId3"/>
    <p:sldId id="367" r:id="rId4"/>
    <p:sldId id="368" r:id="rId5"/>
    <p:sldId id="369" r:id="rId6"/>
    <p:sldId id="365" r:id="rId7"/>
    <p:sldId id="366" r:id="rId8"/>
    <p:sldId id="362" r:id="rId9"/>
    <p:sldId id="370" r:id="rId10"/>
  </p:sldIdLst>
  <p:sldSz cx="9144000" cy="5143500" type="screen16x9"/>
  <p:notesSz cx="6662738" cy="9848850"/>
  <p:defaultTextStyle>
    <a:defPPr>
      <a:defRPr lang="en-US"/>
    </a:defPPr>
    <a:lvl1pPr algn="ctr" rtl="0" fontAlgn="base">
      <a:spcBef>
        <a:spcPct val="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88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2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518" autoAdjust="0"/>
  </p:normalViewPr>
  <p:slideViewPr>
    <p:cSldViewPr>
      <p:cViewPr varScale="1">
        <p:scale>
          <a:sx n="137" d="100"/>
          <a:sy n="137" d="100"/>
        </p:scale>
        <p:origin x="186" y="120"/>
      </p:cViewPr>
      <p:guideLst>
        <p:guide orient="horz" pos="2988"/>
        <p:guide pos="912"/>
      </p:guideLst>
    </p:cSldViewPr>
  </p:slideViewPr>
  <p:outlineViewPr>
    <p:cViewPr>
      <p:scale>
        <a:sx n="33" d="100"/>
        <a:sy n="33" d="100"/>
      </p:scale>
      <p:origin x="24" y="5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90"/>
      </p:cViewPr>
      <p:guideLst>
        <p:guide orient="horz" pos="3102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l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5138"/>
            <a:ext cx="2887663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l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55138"/>
            <a:ext cx="2887663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F95F64-2DA7-47A6-B927-A36BD896E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9213" y="738188"/>
            <a:ext cx="6564312" cy="369411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8473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6" tIns="45449" rIns="90896" bIns="45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l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5138"/>
            <a:ext cx="2887663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l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55138"/>
            <a:ext cx="2887663" cy="493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270" tIns="45135" rIns="90270" bIns="45135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buFontTx/>
              <a:buNone/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688D6C8-7832-48A5-BF71-176927B9E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0" y="3943350"/>
            <a:ext cx="9144000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s-I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hidden">
          <a:xfrm>
            <a:off x="0" y="0"/>
            <a:ext cx="5334000" cy="57150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s-IS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24700" y="4789488"/>
            <a:ext cx="181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1000">
                <a:solidFill>
                  <a:schemeClr val="bg1"/>
                </a:solidFill>
              </a:rPr>
              <a:t>© Copyright Farice ehf. 2015</a:t>
            </a:r>
          </a:p>
          <a:p>
            <a:pPr algn="r" eaLnBrk="1" hangingPunct="1">
              <a:buFontTx/>
              <a:buNone/>
              <a:defRPr/>
            </a:pP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6286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394335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9" name="Picture 11" descr="Farice 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"/>
            <a:ext cx="3240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0" y="7429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37719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38290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2732486"/>
            <a:ext cx="4343400" cy="685800"/>
          </a:xfrm>
          <a:noFill/>
        </p:spPr>
        <p:txBody>
          <a:bodyPr lIns="91440" tIns="18000" rIns="91440"/>
          <a:lstStyle>
            <a:lvl1pPr marL="0" indent="0">
              <a:buFont typeface="Wingdings" pitchFamily="2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Slide Subtitle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643042" y="1393023"/>
            <a:ext cx="5334000" cy="685800"/>
          </a:xfrm>
          <a:noFill/>
        </p:spPr>
        <p:txBody>
          <a:bodyPr lIns="91440" rIns="91440" anchor="ctr"/>
          <a:lstStyle>
            <a:lvl1pPr>
              <a:defRPr sz="3600" b="0"/>
            </a:lvl1pPr>
          </a:lstStyle>
          <a:p>
            <a:r>
              <a:rPr lang="en-GB" dirty="0"/>
              <a:t>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32230391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F785-661F-45E9-BAFA-3D94329A1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432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6411-80CA-4A5C-944B-D38D7E400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3071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1"/>
            <a:ext cx="2057400" cy="4080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4351"/>
            <a:ext cx="6019800" cy="4080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116D-D3D8-48BE-816C-D72476594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5773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456F-7490-4CF6-93C8-23B895989B6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643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B63D-1566-4186-991E-698D20E13FAE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039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0BAE-8CF0-4F68-B045-E99DC7FA03B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3265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C65A-32B6-4BB8-B241-FFC5AA4091E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152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469B-655F-458C-80E5-E2832E1014C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8985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0C35-583D-4550-80B9-DA77E2C9E74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717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842B-ACA0-4ECC-B1CB-5BED097C084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494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78710"/>
            <a:ext cx="8229600" cy="3394472"/>
          </a:xfrm>
        </p:spPr>
        <p:txBody>
          <a:bodyPr/>
          <a:lstStyle>
            <a:lvl1pPr>
              <a:defRPr sz="2200" b="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ED5B-271E-40D7-9278-2CA6973DF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3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796A-B252-41D1-808C-F1A31AE686D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324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9626-7174-4E82-AE47-FB5817168FD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179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9050-48A1-4FBB-8EE7-2F59700A73B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062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2213-5742-4067-9BDC-2BB79AF5281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60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6E2A-BC4C-4778-813D-4DED2AA1C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9643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5F8B-A07C-4698-AC42-544CB84896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3525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88AB-FFA1-4CE8-89CB-C3A8832BA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66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E54E-428D-4CD4-BCAA-3EE6FDA74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1759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F9BB-FFD5-4D0A-95A3-2EEF60930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3694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5664-A49E-479E-AABA-4A5844C44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0947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76400" y="4900613"/>
            <a:ext cx="4114800" cy="2428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E0B7-FC2B-49CA-AD77-0EC7E4AD8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2614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0" y="4857750"/>
            <a:ext cx="9144000" cy="2857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s-I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hidden">
          <a:xfrm>
            <a:off x="0" y="0"/>
            <a:ext cx="7315200" cy="2857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s-I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Slide Title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Level One</a:t>
            </a:r>
          </a:p>
          <a:p>
            <a:pPr lvl="1"/>
            <a:r>
              <a:rPr lang="en-GB" altLang="en-US"/>
              <a:t>Level Two</a:t>
            </a:r>
          </a:p>
          <a:p>
            <a:pPr lvl="2"/>
            <a:r>
              <a:rPr lang="en-GB" altLang="en-US"/>
              <a:t>Level Three</a:t>
            </a:r>
          </a:p>
          <a:p>
            <a:pPr lvl="3"/>
            <a:r>
              <a:rPr lang="en-GB" altLang="en-US"/>
              <a:t>Level Four</a:t>
            </a:r>
          </a:p>
          <a:p>
            <a:pPr lvl="4"/>
            <a:r>
              <a:rPr lang="en-GB" altLang="en-US"/>
              <a:t>Level Five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4900613"/>
            <a:ext cx="1219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6840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AB34F-BD05-4F25-9B66-B3538C3A5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7162800" y="4914900"/>
            <a:ext cx="1781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en-GB" sz="800">
                <a:solidFill>
                  <a:schemeClr val="bg1"/>
                </a:solidFill>
              </a:rPr>
              <a:t>© Copyright Farice ehf. 2015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57750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3" name="Picture 14" descr="Farice 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213"/>
            <a:ext cx="16192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  <p:sldLayoutId id="2147485207" r:id="rId12"/>
  </p:sldLayoutIdLst>
  <p:transition advClick="0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20000"/>
        </a:spcBef>
        <a:spcAft>
          <a:spcPct val="0"/>
        </a:spcAft>
        <a:buSzPct val="75000"/>
        <a:buChar char="o"/>
        <a:defRPr>
          <a:solidFill>
            <a:schemeClr val="tx1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5pPr>
      <a:lvl6pPr marL="18383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s-I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s-I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FARICE ehf. – Company Presentation – May  2012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B1584-AADA-41B9-A24D-BD9C19FE8DEB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3608" y="1635646"/>
            <a:ext cx="6264696" cy="628650"/>
          </a:xfrm>
        </p:spPr>
        <p:txBody>
          <a:bodyPr/>
          <a:lstStyle/>
          <a:p>
            <a:pPr algn="ctr"/>
            <a:r>
              <a:rPr lang="en-GB" altLang="en-US" sz="3200" dirty="0"/>
              <a:t>RIPE 78</a:t>
            </a:r>
            <a:br>
              <a:rPr lang="en-GB" altLang="en-US" sz="3200" dirty="0"/>
            </a:br>
            <a:r>
              <a:rPr lang="en-GB" altLang="en-US" sz="3200" dirty="0"/>
              <a:t>Reykjavík Iceland</a:t>
            </a:r>
            <a:br>
              <a:rPr lang="en-GB" altLang="en-US" sz="3200" dirty="0"/>
            </a:br>
            <a:r>
              <a:rPr lang="en-GB" altLang="en-US" sz="3200" dirty="0"/>
              <a:t>20-24 May, 2019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2931790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is-IS" altLang="en-US" b="1" dirty="0"/>
              <a:t>Host welcome speech</a:t>
            </a:r>
          </a:p>
          <a:p>
            <a:pPr marL="0" indent="0" algn="ctr">
              <a:buNone/>
            </a:pPr>
            <a:r>
              <a:rPr lang="is-IS" altLang="en-US" b="1" dirty="0"/>
              <a:t>Örn Orrason  </a:t>
            </a:r>
          </a:p>
          <a:p>
            <a:pPr marL="0" indent="0" algn="ctr">
              <a:buNone/>
            </a:pPr>
            <a:r>
              <a:rPr lang="is-IS" altLang="en-US" b="1" dirty="0"/>
              <a:t>VP Sales &amp; Business Development</a:t>
            </a:r>
          </a:p>
          <a:p>
            <a:pPr marL="0" indent="0" algn="ctr">
              <a:buNone/>
            </a:pPr>
            <a:endParaRPr lang="en-GB" altLang="en-US" b="1" dirty="0"/>
          </a:p>
        </p:txBody>
      </p:sp>
      <p:pic>
        <p:nvPicPr>
          <p:cNvPr id="33796" name="Picture 4" descr="https://www.ripe.net/participate/ripe/ripe-logo/ripe-logo-png">
            <a:extLst>
              <a:ext uri="{FF2B5EF4-FFF2-40B4-BE49-F238E27FC236}">
                <a16:creationId xmlns:a16="http://schemas.microsoft.com/office/drawing/2014/main" id="{69E56439-2954-40A8-947D-7BF3F63F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010"/>
            <a:ext cx="1550860" cy="117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78B2F5-52B7-4E68-B859-8290F9F0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411510"/>
            <a:ext cx="5566928" cy="41751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65D502-AD3B-46F1-AF56-0BD699492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409869"/>
            <a:ext cx="2664296" cy="1538288"/>
          </a:xfrm>
        </p:spPr>
        <p:txBody>
          <a:bodyPr/>
          <a:lstStyle/>
          <a:p>
            <a:pPr lvl="1"/>
            <a:r>
              <a:rPr lang="is-IS" sz="1800" dirty="0"/>
              <a:t>FARICE-1 (2004)</a:t>
            </a:r>
          </a:p>
          <a:p>
            <a:pPr lvl="1"/>
            <a:r>
              <a:rPr lang="is-IS" sz="1800" dirty="0"/>
              <a:t>DANICE (2009)</a:t>
            </a:r>
          </a:p>
          <a:p>
            <a:pPr lvl="1"/>
            <a:r>
              <a:rPr lang="is-IS" sz="1800" dirty="0"/>
              <a:t>IRIS </a:t>
            </a:r>
            <a:r>
              <a:rPr lang="is-IS" sz="1400" dirty="0"/>
              <a:t>(in preparation)</a:t>
            </a:r>
          </a:p>
          <a:p>
            <a:pPr lvl="1"/>
            <a:r>
              <a:rPr lang="is-IS" sz="1800" dirty="0"/>
              <a:t>Circuits from 100MbE to 100GbE</a:t>
            </a:r>
          </a:p>
          <a:p>
            <a:pPr lvl="1"/>
            <a:r>
              <a:rPr lang="is-IS" sz="1800" dirty="0"/>
              <a:t>IPT (BGP) services</a:t>
            </a:r>
          </a:p>
          <a:p>
            <a:pPr lvl="1"/>
            <a:r>
              <a:rPr lang="is-IS" sz="1800" dirty="0"/>
              <a:t>Customers are service providers and DC customers</a:t>
            </a:r>
          </a:p>
          <a:p>
            <a:pPr lvl="1"/>
            <a:r>
              <a:rPr lang="is-IS" sz="1800" dirty="0"/>
              <a:t>STM-1 (2004) costs same as 4x10 Gb/s (2019)</a:t>
            </a:r>
          </a:p>
          <a:p>
            <a:pPr lvl="2"/>
            <a:r>
              <a:rPr lang="is-IS" sz="1400" dirty="0"/>
              <a:t> </a:t>
            </a:r>
            <a:r>
              <a:rPr lang="is-IS" sz="1200" dirty="0"/>
              <a:t>(57% CAGR)</a:t>
            </a:r>
          </a:p>
          <a:p>
            <a:pPr marL="277812" lvl="1" indent="0">
              <a:buNone/>
            </a:pPr>
            <a:endParaRPr lang="is-IS" sz="1200" dirty="0"/>
          </a:p>
          <a:p>
            <a:pPr marL="277812" lvl="1" indent="0">
              <a:buNone/>
            </a:pP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31330203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94C7FE-EDA2-4D02-81F0-E6A24605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18" y="544012"/>
            <a:ext cx="1367779" cy="1902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8D374-B82F-48FB-AAA5-53224136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81" y="2697280"/>
            <a:ext cx="3240360" cy="207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BF6B2-8CF8-4BB3-B1FD-0372C2110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69" y="2790946"/>
            <a:ext cx="3888432" cy="1881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0C669-50A4-4223-9BE7-07585CA9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3" y="442898"/>
            <a:ext cx="3737901" cy="21044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7A5607-B27E-4048-984E-26A9F13A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442898"/>
            <a:ext cx="3528392" cy="1538288"/>
          </a:xfrm>
        </p:spPr>
        <p:txBody>
          <a:bodyPr/>
          <a:lstStyle/>
          <a:p>
            <a:pPr lvl="1"/>
            <a:r>
              <a:rPr lang="is-IS" sz="1800" dirty="0"/>
              <a:t>Iceland has only clean energy (hydro and geothermal)</a:t>
            </a:r>
          </a:p>
          <a:p>
            <a:pPr lvl="1"/>
            <a:r>
              <a:rPr lang="is-IS" sz="1800" dirty="0"/>
              <a:t>Fast growing DC industry</a:t>
            </a:r>
          </a:p>
          <a:p>
            <a:pPr lvl="1"/>
            <a:r>
              <a:rPr lang="is-IS" sz="1800" dirty="0"/>
              <a:t>Well suited for power intensive HPC appliations</a:t>
            </a:r>
          </a:p>
          <a:p>
            <a:pPr lvl="1"/>
            <a:r>
              <a:rPr lang="is-IS" sz="1800" dirty="0"/>
              <a:t>Financial and automotive sectors for example</a:t>
            </a:r>
          </a:p>
        </p:txBody>
      </p:sp>
    </p:spTree>
    <p:extLst>
      <p:ext uri="{BB962C8B-B14F-4D97-AF65-F5344CB8AC3E}">
        <p14:creationId xmlns:p14="http://schemas.microsoft.com/office/powerpoint/2010/main" val="111000325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F5FB-D55B-4F2B-A2C4-44DA9291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speed networks with early </a:t>
            </a:r>
            <a:r>
              <a:rPr lang="en-GB" dirty="0" err="1"/>
              <a:t>fiber</a:t>
            </a:r>
            <a:r>
              <a:rPr lang="en-GB" dirty="0"/>
              <a:t>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DDA0B-4616-47BB-BFA7-43AB586A0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178710"/>
            <a:ext cx="8229600" cy="1825088"/>
          </a:xfrm>
        </p:spPr>
        <p:txBody>
          <a:bodyPr/>
          <a:lstStyle/>
          <a:p>
            <a:r>
              <a:rPr lang="en-GB" dirty="0"/>
              <a:t>Early adopter of FTTH</a:t>
            </a:r>
          </a:p>
          <a:p>
            <a:pPr lvl="1"/>
            <a:r>
              <a:rPr lang="en-GB" dirty="0"/>
              <a:t>80% of residential houses connected in 2019</a:t>
            </a:r>
          </a:p>
          <a:p>
            <a:pPr lvl="2"/>
            <a:r>
              <a:rPr lang="en-GB" dirty="0"/>
              <a:t>2025 100% coverage expected</a:t>
            </a:r>
          </a:p>
          <a:p>
            <a:pPr lvl="1"/>
            <a:r>
              <a:rPr lang="en-GB" dirty="0"/>
              <a:t>All rural areas covered end of 2021with </a:t>
            </a:r>
            <a:r>
              <a:rPr lang="en-GB" dirty="0" err="1"/>
              <a:t>fiber</a:t>
            </a:r>
            <a:r>
              <a:rPr lang="en-GB" dirty="0"/>
              <a:t> (6000 sites)</a:t>
            </a:r>
          </a:p>
          <a:p>
            <a:pPr lvl="2"/>
            <a:r>
              <a:rPr lang="en-GB" dirty="0"/>
              <a:t>State funded deployment</a:t>
            </a:r>
          </a:p>
        </p:txBody>
      </p:sp>
    </p:spTree>
    <p:extLst>
      <p:ext uri="{BB962C8B-B14F-4D97-AF65-F5344CB8AC3E}">
        <p14:creationId xmlns:p14="http://schemas.microsoft.com/office/powerpoint/2010/main" val="105969014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1487-4FA9-4E8E-9E98-D09A3D2D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F4670A-B322-4765-8DC0-D2F5CCB16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79664"/>
            <a:ext cx="7981950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465C6-EF23-4964-A58D-C7A69EE5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4" y="1724025"/>
            <a:ext cx="3672408" cy="2958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3EB30-A634-4879-A709-81AEDA86E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51670"/>
            <a:ext cx="3384376" cy="29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150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9846-8C04-446F-BA99-81967FA5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8602"/>
            <a:ext cx="8229600" cy="628650"/>
          </a:xfrm>
        </p:spPr>
        <p:txBody>
          <a:bodyPr/>
          <a:lstStyle/>
          <a:p>
            <a:r>
              <a:rPr lang="en-GB" dirty="0"/>
              <a:t>Iceland ranks #1 on ITUs ICT Development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5E717-28BE-44EF-B5F3-32132E4E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07252"/>
            <a:ext cx="6387755" cy="35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923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Calm weather so enjoy your stay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D3C81-1892-464D-B22B-604F0D661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9662"/>
            <a:ext cx="6696744" cy="23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208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5CCF-2E35-4EDD-822C-7762756E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T- Shirts give away in the coffee break 15:30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D2D0E-9851-4B9C-8B8A-0EBD1B15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63638"/>
            <a:ext cx="2664296" cy="31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1855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BCS White Background International">
  <a:themeElements>
    <a:clrScheme name="BCS White Background International 4">
      <a:dk1>
        <a:srgbClr val="000000"/>
      </a:dk1>
      <a:lt1>
        <a:srgbClr val="FFFFFF"/>
      </a:lt1>
      <a:dk2>
        <a:srgbClr val="1E4AB8"/>
      </a:dk2>
      <a:lt2>
        <a:srgbClr val="727272"/>
      </a:lt2>
      <a:accent1>
        <a:srgbClr val="7988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3FD"/>
      </a:accent5>
      <a:accent6>
        <a:srgbClr val="B4BAE5"/>
      </a:accent6>
      <a:hlink>
        <a:srgbClr val="669900"/>
      </a:hlink>
      <a:folHlink>
        <a:srgbClr val="8CC800"/>
      </a:folHlink>
    </a:clrScheme>
    <a:fontScheme name="BCS White Background Internation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CS White Background International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S White Background International 2">
        <a:dk1>
          <a:srgbClr val="000000"/>
        </a:dk1>
        <a:lt1>
          <a:srgbClr val="FFFFFF"/>
        </a:lt1>
        <a:dk2>
          <a:srgbClr val="153B9B"/>
        </a:dk2>
        <a:lt2>
          <a:srgbClr val="727272"/>
        </a:lt2>
        <a:accent1>
          <a:srgbClr val="7988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3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S White Background International 3">
        <a:dk1>
          <a:srgbClr val="000000"/>
        </a:dk1>
        <a:lt1>
          <a:srgbClr val="FFFFFF"/>
        </a:lt1>
        <a:dk2>
          <a:srgbClr val="1843AE"/>
        </a:dk2>
        <a:lt2>
          <a:srgbClr val="727272"/>
        </a:lt2>
        <a:accent1>
          <a:srgbClr val="7988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3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S White Background International 4">
        <a:dk1>
          <a:srgbClr val="000000"/>
        </a:dk1>
        <a:lt1>
          <a:srgbClr val="FFFFFF"/>
        </a:lt1>
        <a:dk2>
          <a:srgbClr val="1E4AB8"/>
        </a:dk2>
        <a:lt2>
          <a:srgbClr val="727272"/>
        </a:lt2>
        <a:accent1>
          <a:srgbClr val="7988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3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15474</TotalTime>
  <Words>153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BCS White Background International</vt:lpstr>
      <vt:lpstr>Custom Design</vt:lpstr>
      <vt:lpstr>RIPE 78 Reykjavík Iceland 20-24 May, 2019</vt:lpstr>
      <vt:lpstr>PowerPoint Presentation</vt:lpstr>
      <vt:lpstr>PowerPoint Presentation</vt:lpstr>
      <vt:lpstr>High speed networks with early fiber deployment</vt:lpstr>
      <vt:lpstr>PowerPoint Presentation</vt:lpstr>
      <vt:lpstr>Iceland ranks #1 on ITUs ICT Development Index</vt:lpstr>
      <vt:lpstr>Calm weather so enjoy your stay !</vt:lpstr>
      <vt:lpstr>T- Shirts give away in the coffee break 15:30</vt:lpstr>
    </vt:vector>
  </TitlesOfParts>
  <Company>Farice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</dc:title>
  <dc:creator>gg.farice</dc:creator>
  <cp:lastModifiedBy>Örn Orrason</cp:lastModifiedBy>
  <cp:revision>254</cp:revision>
  <cp:lastPrinted>1601-01-01T00:00:00Z</cp:lastPrinted>
  <dcterms:created xsi:type="dcterms:W3CDTF">2005-09-06T21:17:53Z</dcterms:created>
  <dcterms:modified xsi:type="dcterms:W3CDTF">2019-05-20T11:37:38Z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