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25"/>
  </p:notesMasterIdLst>
  <p:sldIdLst>
    <p:sldId id="256" r:id="rId4"/>
    <p:sldId id="257" r:id="rId5"/>
    <p:sldId id="272" r:id="rId6"/>
    <p:sldId id="273" r:id="rId7"/>
    <p:sldId id="274" r:id="rId8"/>
    <p:sldId id="281" r:id="rId9"/>
    <p:sldId id="275" r:id="rId10"/>
    <p:sldId id="276" r:id="rId11"/>
    <p:sldId id="277" r:id="rId12"/>
    <p:sldId id="282" r:id="rId13"/>
    <p:sldId id="278" r:id="rId14"/>
    <p:sldId id="279" r:id="rId15"/>
    <p:sldId id="289" r:id="rId16"/>
    <p:sldId id="290" r:id="rId17"/>
    <p:sldId id="280" r:id="rId18"/>
    <p:sldId id="283" r:id="rId19"/>
    <p:sldId id="284" r:id="rId20"/>
    <p:sldId id="286" r:id="rId21"/>
    <p:sldId id="287" r:id="rId22"/>
    <p:sldId id="288" r:id="rId23"/>
    <p:sldId id="271" r:id="rId2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/>
    <p:restoredTop sz="86401"/>
  </p:normalViewPr>
  <p:slideViewPr>
    <p:cSldViewPr>
      <p:cViewPr varScale="1">
        <p:scale>
          <a:sx n="144" d="100"/>
          <a:sy n="144" d="100"/>
        </p:scale>
        <p:origin x="200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8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3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7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Helvetica Neue" charset="0"/>
              </a:rPr>
              <a:t>Second level</a:t>
            </a:r>
          </a:p>
          <a:p>
            <a:pPr lvl="2"/>
            <a:r>
              <a:rPr lang="en-US" altLang="en-US" dirty="0">
                <a:sym typeface="Helvetica Neue" charset="0"/>
              </a:rPr>
              <a:t>Third level</a:t>
            </a:r>
          </a:p>
          <a:p>
            <a:pPr lvl="3"/>
            <a:r>
              <a:rPr lang="en-US" altLang="en-US" dirty="0">
                <a:sym typeface="Helvetica Neue" charset="0"/>
              </a:rPr>
              <a:t>Fourth level</a:t>
            </a:r>
          </a:p>
          <a:p>
            <a:pPr lvl="4"/>
            <a:r>
              <a:rPr lang="en-US" altLang="en-US" dirty="0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Sergey </a:t>
            </a:r>
            <a:r>
              <a:rPr lang="en-US" altLang="en-US" sz="844" dirty="0" err="1">
                <a:solidFill>
                  <a:srgbClr val="006068"/>
                </a:solidFill>
                <a:latin typeface="Helvetica Neue" charset="0"/>
                <a:sym typeface="Helvetica Neue" charset="0"/>
              </a:rPr>
              <a:t>Myasoedov</a:t>
            </a: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, May 22</a:t>
            </a:r>
            <a:r>
              <a:rPr lang="en-US" altLang="en-US" sz="844" baseline="3000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nd</a:t>
            </a: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2019, RIPE 78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chemeClr val="bg1"/>
                </a:solidFill>
                <a:latin typeface="Helvetica Neue" charset="0"/>
                <a:sym typeface="Helvetica Neue" charset="0"/>
              </a:rPr>
              <a:t>Sergey </a:t>
            </a:r>
            <a:r>
              <a:rPr lang="en-US" altLang="en-US" sz="844" dirty="0" err="1">
                <a:solidFill>
                  <a:schemeClr val="bg1"/>
                </a:solidFill>
                <a:latin typeface="Helvetica Neue" charset="0"/>
                <a:sym typeface="Helvetica Neue" charset="0"/>
              </a:rPr>
              <a:t>Myasoedov</a:t>
            </a:r>
            <a:r>
              <a:rPr lang="en-US" altLang="en-US" sz="844" dirty="0">
                <a:solidFill>
                  <a:schemeClr val="bg1"/>
                </a:solidFill>
                <a:latin typeface="Helvetica Neue" charset="0"/>
                <a:sym typeface="Helvetica Neue" charset="0"/>
              </a:rPr>
              <a:t>, May 22</a:t>
            </a:r>
            <a:r>
              <a:rPr lang="en-US" altLang="en-US" sz="844" baseline="30000" dirty="0">
                <a:solidFill>
                  <a:schemeClr val="bg1"/>
                </a:solidFill>
                <a:latin typeface="Helvetica Neue" charset="0"/>
                <a:sym typeface="Helvetica Neue" charset="0"/>
              </a:rPr>
              <a:t>nd</a:t>
            </a:r>
            <a:r>
              <a:rPr lang="en-US" altLang="en-US" sz="844" dirty="0">
                <a:solidFill>
                  <a:schemeClr val="bg1"/>
                </a:solidFill>
                <a:latin typeface="Helvetica Neue" charset="0"/>
                <a:sym typeface="Helvetica Neue" charset="0"/>
              </a:rPr>
              <a:t> 2019, RIPE 78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 dirty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4228330" cy="1460004"/>
          </a:xfrm>
        </p:spPr>
        <p:txBody>
          <a:bodyPr/>
          <a:lstStyle/>
          <a:p>
            <a:pPr eaLnBrk="1" hangingPunct="1"/>
            <a:r>
              <a:rPr lang="en-US" altLang="en-US" b="1" dirty="0"/>
              <a:t>10 years of 2007-01 implementation</a:t>
            </a:r>
            <a:br>
              <a:rPr lang="en-US" altLang="en-US" b="1" dirty="0"/>
            </a:br>
            <a:r>
              <a:rPr lang="en-US" altLang="en-US" b="1" dirty="0"/>
              <a:t>from a member’s perspective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RIPE NCC Services WG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10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The main improvements with the PIs in the RIPE DB were made in spirit of 2007-01, but as a tasks run by the RIPE NCC: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Required organization object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IP transfers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Abuse mailbox check (separate 2017-02 proposal)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2007-01 caused a one-off workload both for the RIPE NCC and for LIRs as predicted.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But RIPE NCC is still carrying all the functions for auditing the requests, checking the documents and communicating PI holders in case of terminated sponsorship.</a:t>
            </a:r>
          </a:p>
        </p:txBody>
      </p:sp>
    </p:spTree>
    <p:extLst>
      <p:ext uri="{BB962C8B-B14F-4D97-AF65-F5344CB8AC3E}">
        <p14:creationId xmlns:p14="http://schemas.microsoft.com/office/powerpoint/2010/main" val="5201226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11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Member’s concerns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Turning RIPE NCC into a routing or database police:</a:t>
            </a:r>
          </a:p>
          <a:p>
            <a:pPr algn="l"/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An LIR is responsible for keeping the records and documents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It’s easy to cheat the sponsoring LIR at least with the person signing the contract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Some countries allow registering companies with the exactly same name and address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r>
              <a:rPr lang="en-US" sz="1400" b="1" dirty="0"/>
              <a:t>All of the reasons above can cause the providing “untruthful information” to RIPE NCC, </a:t>
            </a:r>
            <a:br>
              <a:rPr lang="en-US" sz="1400" b="1" dirty="0"/>
            </a:br>
            <a:r>
              <a:rPr lang="en-US" sz="1400" b="1" i="1" dirty="0"/>
              <a:t>even when LIR is acting in good faith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275443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Member’s concerns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Turning RIPE NCC into a routing police:</a:t>
            </a:r>
          </a:p>
          <a:p>
            <a:pPr algn="l"/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An LIR is responsible for keeping the records and documents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It’s easy to cheat the sponsoring LIR at least with the person signing the contract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Some countries allow registering companies with the exactly same name and address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r>
              <a:rPr lang="en-US" sz="1400" b="1" dirty="0"/>
              <a:t>All of the reasons above can cause the providing “untruthful information” to RIPE NCC, </a:t>
            </a:r>
            <a:br>
              <a:rPr lang="en-US" sz="1400" b="1" dirty="0"/>
            </a:br>
            <a:r>
              <a:rPr lang="en-US" sz="1400" b="1" i="1" dirty="0"/>
              <a:t>even when LIR is acting in good faith.</a:t>
            </a:r>
          </a:p>
          <a:p>
            <a:pPr algn="l"/>
            <a:endParaRPr lang="en-US" sz="1400" b="1" i="1" dirty="0"/>
          </a:p>
          <a:p>
            <a:pPr algn="l"/>
            <a:r>
              <a:rPr lang="en-US" sz="1800" b="1" u="sng" dirty="0"/>
              <a:t>A result of sending the “wrong” contract can be the termination of LIR service agreement.</a:t>
            </a:r>
          </a:p>
        </p:txBody>
      </p:sp>
    </p:spTree>
    <p:extLst>
      <p:ext uri="{BB962C8B-B14F-4D97-AF65-F5344CB8AC3E}">
        <p14:creationId xmlns:p14="http://schemas.microsoft.com/office/powerpoint/2010/main" val="36484770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Falsified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Just an example.</a:t>
            </a:r>
          </a:p>
          <a:p>
            <a:pPr algn="l"/>
            <a:endParaRPr lang="en-US" sz="1400" b="1" dirty="0"/>
          </a:p>
        </p:txBody>
      </p:sp>
      <p:pic>
        <p:nvPicPr>
          <p:cNvPr id="1026" name="Picture 2" descr="https://images1-ynet-prod.azureedge.net/PicServer5/2019/03/17/9124814/9124808494276640360no.jpg">
            <a:extLst>
              <a:ext uri="{FF2B5EF4-FFF2-40B4-BE49-F238E27FC236}">
                <a16:creationId xmlns:a16="http://schemas.microsoft.com/office/drawing/2014/main" id="{F8460B55-4127-D444-9CEF-63493A7A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5606"/>
            <a:ext cx="5698942" cy="32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91D9A-193A-AD41-89EA-8BEDE7304975}"/>
              </a:ext>
            </a:extLst>
          </p:cNvPr>
          <p:cNvSpPr txBox="1"/>
          <p:nvPr/>
        </p:nvSpPr>
        <p:spPr>
          <a:xfrm>
            <a:off x="971600" y="4476512"/>
            <a:ext cx="3156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/>
              <a:t>* https://</a:t>
            </a:r>
            <a:r>
              <a:rPr lang="cs-CZ" sz="900" dirty="0" err="1"/>
              <a:t>www.vesty.co.il</a:t>
            </a:r>
            <a:r>
              <a:rPr lang="cs-CZ" sz="900" dirty="0"/>
              <a:t>/</a:t>
            </a:r>
            <a:r>
              <a:rPr lang="cs-CZ" sz="900" dirty="0" err="1"/>
              <a:t>articles</a:t>
            </a:r>
            <a:r>
              <a:rPr lang="cs-CZ" sz="900" dirty="0"/>
              <a:t>/0,7340,L-5479771,00.html</a:t>
            </a:r>
          </a:p>
        </p:txBody>
      </p:sp>
    </p:spTree>
    <p:extLst>
      <p:ext uri="{BB962C8B-B14F-4D97-AF65-F5344CB8AC3E}">
        <p14:creationId xmlns:p14="http://schemas.microsoft.com/office/powerpoint/2010/main" val="20829776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14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Falsified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Just an example.</a:t>
            </a:r>
          </a:p>
          <a:p>
            <a:pPr algn="l"/>
            <a:endParaRPr lang="en-US" sz="1400" b="1" dirty="0"/>
          </a:p>
        </p:txBody>
      </p:sp>
      <p:pic>
        <p:nvPicPr>
          <p:cNvPr id="1026" name="Picture 2" descr="https://images1-ynet-prod.azureedge.net/PicServer5/2019/03/17/9124814/9124808494276640360no.jpg">
            <a:extLst>
              <a:ext uri="{FF2B5EF4-FFF2-40B4-BE49-F238E27FC236}">
                <a16:creationId xmlns:a16="http://schemas.microsoft.com/office/drawing/2014/main" id="{F8460B55-4127-D444-9CEF-63493A7A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5606"/>
            <a:ext cx="5698942" cy="32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91D9A-193A-AD41-89EA-8BEDE7304975}"/>
              </a:ext>
            </a:extLst>
          </p:cNvPr>
          <p:cNvSpPr txBox="1"/>
          <p:nvPr/>
        </p:nvSpPr>
        <p:spPr>
          <a:xfrm>
            <a:off x="971600" y="4476512"/>
            <a:ext cx="3156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/>
              <a:t>* https://</a:t>
            </a:r>
            <a:r>
              <a:rPr lang="cs-CZ" sz="900" dirty="0" err="1"/>
              <a:t>www.vesty.co.il</a:t>
            </a:r>
            <a:r>
              <a:rPr lang="cs-CZ" sz="900" dirty="0"/>
              <a:t>/</a:t>
            </a:r>
            <a:r>
              <a:rPr lang="cs-CZ" sz="900" dirty="0" err="1"/>
              <a:t>articles</a:t>
            </a:r>
            <a:r>
              <a:rPr lang="cs-CZ" sz="900" dirty="0"/>
              <a:t>/0,7340,L-5479771,00.html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9E8541-98F5-E24C-9574-DDA1BD5AA8D9}"/>
              </a:ext>
            </a:extLst>
          </p:cNvPr>
          <p:cNvSpPr/>
          <p:nvPr/>
        </p:nvSpPr>
        <p:spPr bwMode="auto">
          <a:xfrm>
            <a:off x="5056470" y="3410899"/>
            <a:ext cx="493031" cy="498453"/>
          </a:xfrm>
          <a:custGeom>
            <a:avLst/>
            <a:gdLst>
              <a:gd name="connsiteX0" fmla="*/ 183350 w 493031"/>
              <a:gd name="connsiteY0" fmla="*/ 61766 h 498453"/>
              <a:gd name="connsiteX1" fmla="*/ 8690 w 493031"/>
              <a:gd name="connsiteY1" fmla="*/ 195330 h 498453"/>
              <a:gd name="connsiteX2" fmla="*/ 60060 w 493031"/>
              <a:gd name="connsiteY2" fmla="*/ 431636 h 498453"/>
              <a:gd name="connsiteX3" fmla="*/ 347737 w 493031"/>
              <a:gd name="connsiteY3" fmla="*/ 483007 h 498453"/>
              <a:gd name="connsiteX4" fmla="*/ 491575 w 493031"/>
              <a:gd name="connsiteY4" fmla="*/ 195330 h 498453"/>
              <a:gd name="connsiteX5" fmla="*/ 265543 w 493031"/>
              <a:gd name="connsiteY5" fmla="*/ 121 h 498453"/>
              <a:gd name="connsiteX6" fmla="*/ 60060 w 493031"/>
              <a:gd name="connsiteY6" fmla="*/ 164508 h 498453"/>
              <a:gd name="connsiteX7" fmla="*/ 183350 w 493031"/>
              <a:gd name="connsiteY7" fmla="*/ 61766 h 4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31" h="498453">
                <a:moveTo>
                  <a:pt x="183350" y="61766"/>
                </a:moveTo>
                <a:cubicBezTo>
                  <a:pt x="174788" y="66903"/>
                  <a:pt x="29238" y="133685"/>
                  <a:pt x="8690" y="195330"/>
                </a:cubicBezTo>
                <a:cubicBezTo>
                  <a:pt x="-11858" y="256975"/>
                  <a:pt x="3552" y="383690"/>
                  <a:pt x="60060" y="431636"/>
                </a:cubicBezTo>
                <a:cubicBezTo>
                  <a:pt x="116568" y="479582"/>
                  <a:pt x="275818" y="522391"/>
                  <a:pt x="347737" y="483007"/>
                </a:cubicBezTo>
                <a:cubicBezTo>
                  <a:pt x="419656" y="443623"/>
                  <a:pt x="505274" y="275811"/>
                  <a:pt x="491575" y="195330"/>
                </a:cubicBezTo>
                <a:cubicBezTo>
                  <a:pt x="477876" y="114849"/>
                  <a:pt x="337462" y="5258"/>
                  <a:pt x="265543" y="121"/>
                </a:cubicBezTo>
                <a:cubicBezTo>
                  <a:pt x="193624" y="-5016"/>
                  <a:pt x="72046" y="154234"/>
                  <a:pt x="60060" y="164508"/>
                </a:cubicBezTo>
                <a:cubicBezTo>
                  <a:pt x="48073" y="174782"/>
                  <a:pt x="191912" y="56629"/>
                  <a:pt x="183350" y="61766"/>
                </a:cubicBezTo>
                <a:close/>
              </a:path>
            </a:pathLst>
          </a:custGeom>
          <a:noFill/>
          <a:ln w="25400" cap="flat" cmpd="sng" algn="ctr">
            <a:solidFill>
              <a:srgbClr val="00FF27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351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15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Member’s concerns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Some people think that intention of all actions is to completely remove PI assignments from the RIPE DB.</a:t>
            </a:r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My personal opinion is that community should choose more faster way to do so. And I know exactly there is no hidden world government saying RIPE NCC what to do.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336434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16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LIR is a registry, not a customer.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Documents submitted by the customers to the LIR can be forged as well as they could be submitted to the RIPE NCC and also be forged.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Validity of the information can change as time goes.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With this, LIR is not a police neither the LEA.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Therefore, it is always under the risk of applying of SSA paragraph 9.4 (h):</a:t>
            </a:r>
          </a:p>
          <a:p>
            <a:pPr algn="l"/>
            <a:r>
              <a:rPr lang="en-US" sz="1400" i="1" dirty="0"/>
              <a:t>The RIPE NCC shall be entitled to terminate the RIPE NCC Standard Service Agreement with immediate effect…</a:t>
            </a:r>
          </a:p>
          <a:p>
            <a:pPr algn="l"/>
            <a:r>
              <a:rPr lang="en-US" sz="1400" i="1" dirty="0"/>
              <a:t>if the Member provides the RIPE NCC with falsified or misleading data or provides the RIPE NCC repeatedly with incorrect data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3355816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17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“Falsified or misleading or incorrect data”:</a:t>
            </a:r>
          </a:p>
          <a:p>
            <a:pPr algn="l"/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There is no definition of such data or documents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There is no defined statute of limitations after you’ve made a mistake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There is no option to know if you have sins or was warned to prove multiple sins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There is no protection to be set up by somebody</a:t>
            </a:r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All of it shouldn’t be a problem for a single “customer of IPs”, but it becomes a risk factor if you have many customers and operate a registry (local).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BFDC-4086-E940-BC3E-505DB0B822B0}"/>
              </a:ext>
            </a:extLst>
          </p:cNvPr>
          <p:cNvSpPr txBox="1"/>
          <p:nvPr/>
        </p:nvSpPr>
        <p:spPr>
          <a:xfrm>
            <a:off x="543739" y="4985468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1223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18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Arbitration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145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What did arbiters say?</a:t>
            </a:r>
          </a:p>
          <a:p>
            <a:pPr algn="l"/>
            <a:endParaRPr lang="en-US" sz="1400" b="1" dirty="0"/>
          </a:p>
          <a:p>
            <a:pPr algn="l"/>
            <a:r>
              <a:rPr lang="en-US" b="1" i="1" dirty="0"/>
              <a:t>… if a sponsoring LIR was not able to ascertain whether information provided to it by an End User was accurate, it should not submit any such information to the RIPE NCC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5690108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19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Arbitration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30074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What did arbiters say?</a:t>
            </a:r>
          </a:p>
          <a:p>
            <a:pPr algn="l"/>
            <a:endParaRPr lang="en-US" sz="1400" b="1" dirty="0"/>
          </a:p>
          <a:p>
            <a:pPr algn="l"/>
            <a:r>
              <a:rPr lang="en-US" b="1" i="1" dirty="0"/>
              <a:t>… if a sponsoring LIR was not able to ascertain whether information provided to it by an End User was accurate, it should not submit any such information to the RIPE NCC</a:t>
            </a:r>
          </a:p>
          <a:p>
            <a:pPr algn="l"/>
            <a:endParaRPr lang="en-US" sz="1400" b="1" i="1" dirty="0"/>
          </a:p>
          <a:p>
            <a:pPr algn="l"/>
            <a:endParaRPr lang="en-US" sz="1400" b="1" i="1" dirty="0"/>
          </a:p>
          <a:p>
            <a:pPr algn="l"/>
            <a:r>
              <a:rPr lang="en-US" sz="1400" b="1" dirty="0"/>
              <a:t>It is just a liability shift without any rights for the member.</a:t>
            </a:r>
          </a:p>
          <a:p>
            <a:pPr algn="l"/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1962508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2007-01</a:t>
            </a:r>
            <a:br>
              <a:rPr lang="en-US" sz="1400" b="1" dirty="0"/>
            </a:br>
            <a:r>
              <a:rPr lang="en-US" sz="1400" b="1" dirty="0"/>
              <a:t>“</a:t>
            </a:r>
            <a:r>
              <a:rPr lang="cs-CZ" sz="1400" b="1" dirty="0"/>
              <a:t>Direct Internet </a:t>
            </a:r>
            <a:r>
              <a:rPr lang="cs-CZ" sz="1400" b="1" dirty="0" err="1"/>
              <a:t>Resource</a:t>
            </a:r>
            <a:r>
              <a:rPr lang="cs-CZ" sz="1400" b="1" dirty="0"/>
              <a:t> </a:t>
            </a:r>
            <a:r>
              <a:rPr lang="cs-CZ" sz="1400" b="1" dirty="0" err="1"/>
              <a:t>Assignments</a:t>
            </a:r>
            <a:r>
              <a:rPr lang="cs-CZ" sz="1400" b="1" dirty="0"/>
              <a:t> to End </a:t>
            </a:r>
            <a:r>
              <a:rPr lang="cs-CZ" sz="1400" b="1" dirty="0" err="1"/>
              <a:t>Users</a:t>
            </a:r>
            <a:r>
              <a:rPr lang="cs-CZ" sz="1400" b="1" dirty="0"/>
              <a:t> </a:t>
            </a:r>
            <a:r>
              <a:rPr lang="cs-CZ" sz="1400" b="1" dirty="0" err="1"/>
              <a:t>from</a:t>
            </a:r>
            <a:r>
              <a:rPr lang="cs-CZ" sz="1400" b="1" dirty="0"/>
              <a:t> </a:t>
            </a:r>
            <a:r>
              <a:rPr lang="cs-CZ" sz="1400" b="1" dirty="0" err="1"/>
              <a:t>the</a:t>
            </a:r>
            <a:r>
              <a:rPr lang="cs-CZ" sz="1400" b="1" dirty="0"/>
              <a:t> RIPE NCC"</a:t>
            </a:r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Started in April 2007</a:t>
            </a:r>
          </a:p>
          <a:p>
            <a:pPr algn="l"/>
            <a:r>
              <a:rPr lang="en-US" sz="1400" b="1" dirty="0"/>
              <a:t>4 versions of the proposal</a:t>
            </a:r>
          </a:p>
          <a:p>
            <a:pPr algn="l"/>
            <a:r>
              <a:rPr lang="en-US" sz="1400" b="1" dirty="0"/>
              <a:t>Huge community discussion</a:t>
            </a:r>
          </a:p>
          <a:p>
            <a:pPr algn="l"/>
            <a:r>
              <a:rPr lang="en-US" sz="1400" b="1" dirty="0"/>
              <a:t>Finished in August 2008, implemented in 2009</a:t>
            </a:r>
          </a:p>
          <a:p>
            <a:pPr algn="l"/>
            <a:r>
              <a:rPr lang="en-US" sz="1400" b="1" dirty="0"/>
              <a:t>Subject of the APWG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20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endParaRPr lang="en-US" sz="1400" b="1" dirty="0"/>
          </a:p>
          <a:p>
            <a:pPr algn="l"/>
            <a:r>
              <a:rPr lang="en-US" sz="1400" b="1" dirty="0"/>
              <a:t>Some members feel that being a Local Internet Registry is an non-transparent game with changing rules.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Can the other members start thinking how to make the NCC’s rules and decisions more predictable and transparent?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Let’s add the word “deliberately” to the 9.4 (h) of SSA?</a:t>
            </a:r>
          </a:p>
        </p:txBody>
      </p:sp>
    </p:spTree>
    <p:extLst>
      <p:ext uri="{BB962C8B-B14F-4D97-AF65-F5344CB8AC3E}">
        <p14:creationId xmlns:p14="http://schemas.microsoft.com/office/powerpoint/2010/main" val="34810475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Reasons for accepting: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Absence of the contractual link between holder and RIPE NCC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Fear of a hijacking IPs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Difficulty with resource reclaiming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Demand of fair and transparent rules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Billing issues (gaining PI instead of become an LIR)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r>
              <a:rPr lang="en-US" sz="1400" b="1" dirty="0"/>
              <a:t>Non-declared</a:t>
            </a:r>
            <a:r>
              <a:rPr lang="en-US" sz="1400" b="1" baseline="30000" dirty="0"/>
              <a:t>*</a:t>
            </a:r>
            <a:r>
              <a:rPr lang="en-US" sz="1400" b="1" dirty="0"/>
              <a:t> but implied goal: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RIPE DB data quality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r>
              <a:rPr lang="en-US" sz="1400" b="1" baseline="30000" dirty="0"/>
              <a:t>*</a:t>
            </a:r>
            <a:r>
              <a:rPr lang="en-US" sz="1400" b="1" dirty="0"/>
              <a:t>as per https://</a:t>
            </a:r>
            <a:r>
              <a:rPr lang="en-US" sz="1400" b="1" dirty="0" err="1"/>
              <a:t>www.ripe.net</a:t>
            </a:r>
            <a:r>
              <a:rPr lang="en-US" sz="1400" b="1" dirty="0"/>
              <a:t>/participate/policies/proposals/2007-01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83755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4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Version 2 of 2007-01 has introduced a fee (defined by a separate document)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After acceptance the proposal, additional fee was introduced in Charging Scheme since 2009.</a:t>
            </a:r>
          </a:p>
          <a:p>
            <a:pPr algn="l"/>
            <a:r>
              <a:rPr lang="en-US" sz="1400" b="1" dirty="0"/>
              <a:t>There were two options: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contracted (sponsoring) LIR will pay 50€ extra fee per every PI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PI holder will enter a direct contract with the RIPE NCC and pay 1000+€ yearly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609695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5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All of those considerations were related to the database data and service contracts, and not to the routing.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Charging issue caused an enormous discussion among membership about inevitability of the charges.</a:t>
            </a:r>
          </a:p>
        </p:txBody>
      </p:sp>
    </p:spTree>
    <p:extLst>
      <p:ext uri="{BB962C8B-B14F-4D97-AF65-F5344CB8AC3E}">
        <p14:creationId xmlns:p14="http://schemas.microsoft.com/office/powerpoint/2010/main" val="2592157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6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37548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/>
              <a:t>The amount of IPv4 Provider Independent (PI) assignments is about 20k as per May 2019. It is slightly decreased during last 5 years.</a:t>
            </a:r>
          </a:p>
          <a:p>
            <a:pPr algn="l"/>
            <a:r>
              <a:rPr lang="en-US" sz="1400" b="1" dirty="0"/>
              <a:t>The IPv6 PIs number is 2800.</a:t>
            </a:r>
          </a:p>
          <a:p>
            <a:pPr algn="l"/>
            <a:r>
              <a:rPr lang="en-US" sz="1400" b="1" dirty="0"/>
              <a:t>This mean the additional income is about 1.15 MEUR for the RIPE NCC yearly. AS numbers didn’t change the invoice amount.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Top 10 countries according to “country” DB field (now):</a:t>
            </a:r>
          </a:p>
          <a:p>
            <a:r>
              <a:rPr lang="cs-CZ" sz="1400" b="1" dirty="0"/>
              <a:t>3290	RU</a:t>
            </a:r>
          </a:p>
          <a:p>
            <a:r>
              <a:rPr lang="cs-CZ" sz="1400" b="1" dirty="0"/>
              <a:t>2394	DE</a:t>
            </a:r>
          </a:p>
          <a:p>
            <a:r>
              <a:rPr lang="cs-CZ" sz="1400" b="1" dirty="0"/>
              <a:t>2221	PL</a:t>
            </a:r>
          </a:p>
          <a:p>
            <a:r>
              <a:rPr lang="cs-CZ" sz="1400" b="1" dirty="0"/>
              <a:t>2074	UA</a:t>
            </a:r>
          </a:p>
          <a:p>
            <a:r>
              <a:rPr lang="cs-CZ" sz="1400" b="1" dirty="0"/>
              <a:t>1519	GB</a:t>
            </a:r>
          </a:p>
          <a:p>
            <a:r>
              <a:rPr lang="cs-CZ" sz="1400" b="1" dirty="0"/>
              <a:t> 959	FR</a:t>
            </a:r>
          </a:p>
          <a:p>
            <a:r>
              <a:rPr lang="cs-CZ" sz="1400" b="1" dirty="0"/>
              <a:t> 890	CH</a:t>
            </a:r>
          </a:p>
          <a:p>
            <a:r>
              <a:rPr lang="cs-CZ" sz="1400" b="1" dirty="0"/>
              <a:t> 835	NL</a:t>
            </a:r>
          </a:p>
          <a:p>
            <a:r>
              <a:rPr lang="cs-CZ" sz="1400" b="1" dirty="0"/>
              <a:t> 762	RO</a:t>
            </a:r>
          </a:p>
          <a:p>
            <a:r>
              <a:rPr lang="cs-CZ" sz="1400" b="1" dirty="0"/>
              <a:t> 573	AT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52128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7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Today’s outlook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714872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/>
            <a:r>
              <a:rPr lang="en-US" sz="1400" b="1" dirty="0"/>
              <a:t>2009: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Absence of the contractual link between holder and RIPE NCC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Fear of a hijacking IPs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Difficulty with resource reclaiming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Demand of fair and transparent rules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Billing issues (receiving PI instead of become an LIR)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2019: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 contract is obligatory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 IPs are being hijacked (see details)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No problem with IPs reclaiming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Rules have been set up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Clear and transparent charges</a:t>
            </a:r>
            <a:br>
              <a:rPr lang="en-US" sz="1400" b="1" dirty="0"/>
            </a:b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45143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8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Today’s outlook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1A9C-CFC1-FA43-94B3-B207583FB92E}"/>
              </a:ext>
            </a:extLst>
          </p:cNvPr>
          <p:cNvSpPr txBox="1"/>
          <p:nvPr/>
        </p:nvSpPr>
        <p:spPr>
          <a:xfrm>
            <a:off x="755576" y="987574"/>
            <a:ext cx="7714872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/>
            <a:r>
              <a:rPr lang="en-US" sz="1400" b="1" dirty="0"/>
              <a:t>2009: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Absence of the contractual link between holder and RIPE NCC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Fear of a hijacking IPs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Difficulty with resource reclaiming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Demand of fair and transparent rules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Billing issues (receiving PI instead of become an LIR)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2019: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 contract is obligatory</a:t>
            </a:r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r>
              <a:rPr lang="en-US" sz="1400" b="1" dirty="0"/>
              <a:t>The IPs are being hijacked (see details)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No problem with IPs reclaiming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Rules have been set up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Clear and transparent charges</a:t>
            </a:r>
            <a:br>
              <a:rPr lang="en-US" sz="1400" b="1" dirty="0"/>
            </a:b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marL="285750" indent="-285750" algn="l">
              <a:buFontTx/>
              <a:buChar char="-"/>
            </a:pPr>
            <a:endParaRPr lang="en-US" sz="1400" b="1" dirty="0"/>
          </a:p>
          <a:p>
            <a:pPr algn="l"/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ED17C-408A-DF4C-8180-E567E3225DAB}"/>
              </a:ext>
            </a:extLst>
          </p:cNvPr>
          <p:cNvSpPr txBox="1"/>
          <p:nvPr/>
        </p:nvSpPr>
        <p:spPr>
          <a:xfrm>
            <a:off x="899592" y="3291830"/>
            <a:ext cx="734481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RIPE DB data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issue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666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9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IP hijacking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A3BE-B3A7-7E43-8E38-C7D680806DCF}"/>
              </a:ext>
            </a:extLst>
          </p:cNvPr>
          <p:cNvSpPr txBox="1"/>
          <p:nvPr/>
        </p:nvSpPr>
        <p:spPr>
          <a:xfrm>
            <a:off x="755576" y="987574"/>
            <a:ext cx="7714872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endParaRPr lang="en-US" sz="1400" b="1" dirty="0"/>
          </a:p>
          <a:p>
            <a:pPr algn="l"/>
            <a:r>
              <a:rPr lang="en-US" sz="1400" b="1" dirty="0"/>
              <a:t>Mostly IPv4 as a valuable asset.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The hijacks are performed using: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Forged authority documents (certificates, trade registry extracts, IDs </a:t>
            </a:r>
            <a:r>
              <a:rPr lang="en-US" sz="1400" b="1" dirty="0" err="1"/>
              <a:t>etc</a:t>
            </a:r>
            <a:r>
              <a:rPr lang="en-US" sz="1400" b="1" dirty="0"/>
              <a:t>…)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Forged transfer agreements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/>
              <a:t>Hostile company takeovers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Some hijacks can be uncovered and reverted. Some not.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There is only one conclusion: PIs hijacking does not correlate with the obligations have been set by 2007-01.</a:t>
            </a:r>
          </a:p>
        </p:txBody>
      </p:sp>
    </p:spTree>
    <p:extLst>
      <p:ext uri="{BB962C8B-B14F-4D97-AF65-F5344CB8AC3E}">
        <p14:creationId xmlns:p14="http://schemas.microsoft.com/office/powerpoint/2010/main" val="30189639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13727</TotalTime>
  <Pages>0</Pages>
  <Words>1170</Words>
  <Characters>0</Characters>
  <Application>Microsoft Macintosh PowerPoint</Application>
  <PresentationFormat>On-screen Show (16:9)</PresentationFormat>
  <Lines>0</Lines>
  <Paragraphs>238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ヒラギノ角ゴ ProN W3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10 years of 2007-01 implementation from a member’s perspective</vt:lpstr>
      <vt:lpstr>History</vt:lpstr>
      <vt:lpstr>History</vt:lpstr>
      <vt:lpstr>History</vt:lpstr>
      <vt:lpstr>History</vt:lpstr>
      <vt:lpstr>Numbers</vt:lpstr>
      <vt:lpstr>Today’s outlook</vt:lpstr>
      <vt:lpstr>Today’s outlook</vt:lpstr>
      <vt:lpstr>IP hijacking</vt:lpstr>
      <vt:lpstr>Improvements</vt:lpstr>
      <vt:lpstr>Member’s concerns</vt:lpstr>
      <vt:lpstr>Member’s concerns</vt:lpstr>
      <vt:lpstr>Falsified documents</vt:lpstr>
      <vt:lpstr>Falsified documents</vt:lpstr>
      <vt:lpstr>Member’s concerns</vt:lpstr>
      <vt:lpstr>Problem statement</vt:lpstr>
      <vt:lpstr>Problem statement</vt:lpstr>
      <vt:lpstr>Arbitration</vt:lpstr>
      <vt:lpstr>Arbitration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Sergey Myasoedov</dc:creator>
  <cp:keywords/>
  <dc:description/>
  <cp:lastModifiedBy>Microsoft Office User</cp:lastModifiedBy>
  <cp:revision>44</cp:revision>
  <dcterms:modified xsi:type="dcterms:W3CDTF">2019-05-22T14:07:02Z</dcterms:modified>
  <cp:category/>
</cp:coreProperties>
</file>