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670" r:id="rId2"/>
  </p:sldMasterIdLst>
  <p:notesMasterIdLst>
    <p:notesMasterId r:id="rId26"/>
  </p:notesMasterIdLst>
  <p:handoutMasterIdLst>
    <p:handoutMasterId r:id="rId27"/>
  </p:handoutMasterIdLst>
  <p:sldIdLst>
    <p:sldId id="281" r:id="rId3"/>
    <p:sldId id="836" r:id="rId4"/>
    <p:sldId id="819" r:id="rId5"/>
    <p:sldId id="812" r:id="rId6"/>
    <p:sldId id="839" r:id="rId7"/>
    <p:sldId id="831" r:id="rId8"/>
    <p:sldId id="817" r:id="rId9"/>
    <p:sldId id="832" r:id="rId10"/>
    <p:sldId id="825" r:id="rId11"/>
    <p:sldId id="484" r:id="rId12"/>
    <p:sldId id="485" r:id="rId13"/>
    <p:sldId id="479" r:id="rId14"/>
    <p:sldId id="833" r:id="rId15"/>
    <p:sldId id="809" r:id="rId16"/>
    <p:sldId id="834" r:id="rId17"/>
    <p:sldId id="492" r:id="rId18"/>
    <p:sldId id="826" r:id="rId19"/>
    <p:sldId id="487" r:id="rId20"/>
    <p:sldId id="807" r:id="rId21"/>
    <p:sldId id="477" r:id="rId22"/>
    <p:sldId id="824" r:id="rId23"/>
    <p:sldId id="827" r:id="rId24"/>
    <p:sldId id="835" r:id="rId25"/>
  </p:sldIdLst>
  <p:sldSz cx="12192000" cy="6858000"/>
  <p:notesSz cx="6794500" cy="99822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pos="7469" userDrawn="1">
          <p15:clr>
            <a:srgbClr val="A4A3A4"/>
          </p15:clr>
        </p15:guide>
        <p15:guide id="9" pos="211" userDrawn="1">
          <p15:clr>
            <a:srgbClr val="A4A3A4"/>
          </p15:clr>
        </p15:guide>
        <p15:guide id="10" orient="horz" pos="4110" userDrawn="1">
          <p15:clr>
            <a:srgbClr val="A4A3A4"/>
          </p15:clr>
        </p15:guide>
        <p15:guide id="12" pos="3840" userDrawn="1">
          <p15:clr>
            <a:srgbClr val="A4A3A4"/>
          </p15:clr>
        </p15:guide>
        <p15:guide id="14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lo" initials="d" lastIdx="1" clrIdx="0">
    <p:extLst>
      <p:ext uri="{19B8F6BF-5375-455C-9EA6-DF929625EA0E}">
        <p15:presenceInfo xmlns:p15="http://schemas.microsoft.com/office/powerpoint/2012/main" userId="danil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3F1"/>
    <a:srgbClr val="010080"/>
    <a:srgbClr val="1300FF"/>
    <a:srgbClr val="88CFEC"/>
    <a:srgbClr val="FFC2CB"/>
    <a:srgbClr val="D0D5EB"/>
    <a:srgbClr val="EAEBF6"/>
    <a:srgbClr val="CD5C5C"/>
    <a:srgbClr val="87CEEB"/>
    <a:srgbClr val="FAA4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8" autoAdjust="0"/>
    <p:restoredTop sz="81893" autoAdjust="0"/>
  </p:normalViewPr>
  <p:slideViewPr>
    <p:cSldViewPr snapToGrid="0" showGuides="1">
      <p:cViewPr varScale="1">
        <p:scale>
          <a:sx n="103" d="100"/>
          <a:sy n="103" d="100"/>
        </p:scale>
        <p:origin x="256" y="168"/>
      </p:cViewPr>
      <p:guideLst>
        <p:guide pos="7469"/>
        <p:guide pos="211"/>
        <p:guide orient="horz" pos="4110"/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4283" cy="5008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8647" y="2"/>
            <a:ext cx="2944283" cy="5008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BB382-1917-4D3E-BC69-9C049CDEF451}" type="datetimeFigureOut">
              <a:rPr lang="it-IT" smtClean="0"/>
              <a:t>23/05/19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3" y="9481359"/>
            <a:ext cx="2944283" cy="5008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8647" y="9481359"/>
            <a:ext cx="2944283" cy="5008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9A81A-3E2C-426A-A3FC-4C7141482C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920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4283" cy="5008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7" y="2"/>
            <a:ext cx="2944283" cy="5008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1DAD0-E3CB-4FFB-BD5F-A0FF6500F927}" type="datetimeFigureOut">
              <a:rPr lang="it-IT" smtClean="0"/>
              <a:t>23/05/19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46188"/>
            <a:ext cx="5988050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803936"/>
            <a:ext cx="5435600" cy="393049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3" y="9481359"/>
            <a:ext cx="2944283" cy="5008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7" y="9481359"/>
            <a:ext cx="2944283" cy="5008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EC600-ACD0-4E5E-B0A6-9D83D7BEC1B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5042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EC600-ACD0-4E5E-B0A6-9D83D7BEC1B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7583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EC600-ACD0-4E5E-B0A6-9D83D7BEC1BE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6243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EC600-ACD0-4E5E-B0A6-9D83D7BEC1B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9987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EC600-ACD0-4E5E-B0A6-9D83D7BEC1B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625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/>
              <a:t>Complementary</a:t>
            </a:r>
            <a:r>
              <a:rPr lang="en-US" sz="2000" dirty="0"/>
              <a:t> Cumulative Distribution Function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EC600-ACD0-4E5E-B0A6-9D83D7BEC1B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051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EC600-ACD0-4E5E-B0A6-9D83D7BEC1BE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294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EC600-ACD0-4E5E-B0A6-9D83D7BEC1BE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8757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EC600-ACD0-4E5E-B0A6-9D83D7BEC1BE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362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pitchFamily="34" charset="0"/>
              </a:rPr>
              <a:t> </a:t>
            </a: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78AF93-18FB-4BE0-BDC5-4A23C28FAD48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1348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7EC600-ACD0-4E5E-B0A6-9D83D7BEC1BE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0557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458029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215497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366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60329" y="6423586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941" y="6423586"/>
            <a:ext cx="816385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2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solidFill>
          <a:srgbClr val="6FA8DC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 descr="aemelia_icons.png"/>
          <p:cNvPicPr preferRelativeResize="0"/>
          <p:nvPr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93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/>
          <p:nvPr/>
        </p:nvSpPr>
        <p:spPr>
          <a:xfrm flipH="1">
            <a:off x="2793600" y="0"/>
            <a:ext cx="9398400" cy="685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271833" y="2169000"/>
            <a:ext cx="2283200" cy="114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832833" y="367119"/>
            <a:ext cx="7416000" cy="590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58786">
              <a:spcBef>
                <a:spcPts val="800"/>
              </a:spcBef>
              <a:spcAft>
                <a:spcPts val="0"/>
              </a:spcAft>
              <a:buClr>
                <a:srgbClr val="6FA8DC"/>
              </a:buClr>
              <a:buSzPts val="3000"/>
              <a:buChar char="▸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Char char="▹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24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‹N›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12868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582A3-1A2F-40A9-A4D3-2E81A8E4DD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6859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582A3-1A2F-40A9-A4D3-2E81A8E4DD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747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582A3-1A2F-40A9-A4D3-2E81A8E4DD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142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582A3-1A2F-40A9-A4D3-2E81A8E4DD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3859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582A3-1A2F-40A9-A4D3-2E81A8E4DD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2426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582A3-1A2F-40A9-A4D3-2E81A8E4DD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1805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582A3-1A2F-40A9-A4D3-2E81A8E4DD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65799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582A3-1A2F-40A9-A4D3-2E81A8E4DD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7322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48378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582A3-1A2F-40A9-A4D3-2E81A8E4DD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8012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582A3-1A2F-40A9-A4D3-2E81A8E4DD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4735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582A3-1A2F-40A9-A4D3-2E81A8E4DD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6509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321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827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28213" y="148439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28213" y="2308306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60625" y="148439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60625" y="2308306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440575" y="23150"/>
            <a:ext cx="9202189" cy="101415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216432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899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404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4512" y="1134319"/>
            <a:ext cx="3932237" cy="101567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71613" y="113789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74512" y="214999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400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Paragra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" y="670873"/>
            <a:ext cx="8460336" cy="626701"/>
          </a:xfrm>
          <a:solidFill>
            <a:srgbClr val="41566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180000" bIns="72000" anchor="t" anchorCtr="0">
            <a:spAutoFit/>
          </a:bodyPr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47325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3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7182" cy="6876930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40575" y="23150"/>
            <a:ext cx="9202189" cy="1014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487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062223" y="6379500"/>
            <a:ext cx="8067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F DIN Pro Light" charset="0"/>
                <a:ea typeface="FF DIN Pro Light" charset="0"/>
                <a:cs typeface="FF DIN Pro Light" charset="0"/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542540" y="6492875"/>
            <a:ext cx="508322" cy="365125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none"/>
        </p:style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E51829"/>
                </a:solidFill>
                <a:latin typeface="FF DIN Pro Light" charset="0"/>
                <a:ea typeface="FF DIN Pro Light" charset="0"/>
                <a:cs typeface="FF DIN Pro Light" charset="0"/>
              </a:defRPr>
            </a:lvl1pPr>
          </a:lstStyle>
          <a:p>
            <a:fld id="{34A4E38D-9B8A-214E-A8BE-A7BF37EBEF02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Triangle 7"/>
          <p:cNvSpPr/>
          <p:nvPr userDrawn="1"/>
        </p:nvSpPr>
        <p:spPr>
          <a:xfrm rot="2877816">
            <a:off x="11473088" y="6036639"/>
            <a:ext cx="668247" cy="1378831"/>
          </a:xfrm>
          <a:prstGeom prst="triangle">
            <a:avLst>
              <a:gd name="adj" fmla="val 41028"/>
            </a:avLst>
          </a:prstGeom>
          <a:solidFill>
            <a:srgbClr val="E51829">
              <a:alpha val="28627"/>
            </a:srgbClr>
          </a:solidFill>
          <a:ln>
            <a:solidFill>
              <a:srgbClr val="EC3A34">
                <a:alpha val="3921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/>
          <p:cNvSpPr/>
          <p:nvPr userDrawn="1"/>
        </p:nvSpPr>
        <p:spPr>
          <a:xfrm rot="1753638">
            <a:off x="78336" y="5870494"/>
            <a:ext cx="1952597" cy="562705"/>
          </a:xfrm>
          <a:prstGeom prst="triangle">
            <a:avLst>
              <a:gd name="adj" fmla="val 51874"/>
            </a:avLst>
          </a:prstGeom>
          <a:solidFill>
            <a:srgbClr val="E51829">
              <a:alpha val="28627"/>
            </a:srgbClr>
          </a:solidFill>
          <a:ln>
            <a:solidFill>
              <a:srgbClr val="EC3A34">
                <a:alpha val="3921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9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rototype" charset="0"/>
          <a:ea typeface="Prototype" charset="0"/>
          <a:cs typeface="Prototype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DIN" charset="0"/>
          <a:ea typeface="DIN" charset="0"/>
          <a:cs typeface="DIN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kern="1200">
          <a:solidFill>
            <a:schemeClr val="tx1"/>
          </a:solidFill>
          <a:latin typeface="DIN" charset="0"/>
          <a:ea typeface="DIN" charset="0"/>
          <a:cs typeface="DIN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DIN" charset="0"/>
          <a:ea typeface="DIN" charset="0"/>
          <a:cs typeface="DIN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DIN" charset="0"/>
          <a:ea typeface="DIN" charset="0"/>
          <a:cs typeface="DIN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DIN" charset="0"/>
          <a:ea typeface="DIN" charset="0"/>
          <a:cs typeface="DI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582A3-1A2F-40A9-A4D3-2E81A8E4DD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691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tiff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7" Type="http://schemas.openxmlformats.org/officeDocument/2006/relationships/image" Target="../media/image4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0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gif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tiff"/><Relationship Id="rId5" Type="http://schemas.openxmlformats.org/officeDocument/2006/relationships/image" Target="../media/image55.tiff"/><Relationship Id="rId4" Type="http://schemas.openxmlformats.org/officeDocument/2006/relationships/image" Target="../media/image54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tiff"/><Relationship Id="rId5" Type="http://schemas.openxmlformats.org/officeDocument/2006/relationships/image" Target="../media/image70.tiff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tiff"/><Relationship Id="rId3" Type="http://schemas.openxmlformats.org/officeDocument/2006/relationships/image" Target="../media/image73.png"/><Relationship Id="rId7" Type="http://schemas.openxmlformats.org/officeDocument/2006/relationships/image" Target="../media/image77.tif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tiff"/><Relationship Id="rId5" Type="http://schemas.openxmlformats.org/officeDocument/2006/relationships/image" Target="../media/image75.tiff"/><Relationship Id="rId4" Type="http://schemas.openxmlformats.org/officeDocument/2006/relationships/image" Target="../media/image74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tiff"/><Relationship Id="rId5" Type="http://schemas.openxmlformats.org/officeDocument/2006/relationships/image" Target="../media/image81.tiff"/><Relationship Id="rId4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9.tiff"/><Relationship Id="rId7" Type="http://schemas.openxmlformats.org/officeDocument/2006/relationships/image" Target="../media/image13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11" Type="http://schemas.openxmlformats.org/officeDocument/2006/relationships/image" Target="../media/image17.png"/><Relationship Id="rId5" Type="http://schemas.openxmlformats.org/officeDocument/2006/relationships/image" Target="../media/image11.tiff"/><Relationship Id="rId10" Type="http://schemas.openxmlformats.org/officeDocument/2006/relationships/image" Target="../media/image16.png"/><Relationship Id="rId4" Type="http://schemas.openxmlformats.org/officeDocument/2006/relationships/image" Target="../media/image10.tiff"/><Relationship Id="rId9" Type="http://schemas.openxmlformats.org/officeDocument/2006/relationships/image" Target="../media/image1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tiff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iff"/><Relationship Id="rId3" Type="http://schemas.openxmlformats.org/officeDocument/2006/relationships/image" Target="../media/image18.png"/><Relationship Id="rId7" Type="http://schemas.openxmlformats.org/officeDocument/2006/relationships/image" Target="../media/image2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tiff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10" Type="http://schemas.openxmlformats.org/officeDocument/2006/relationships/image" Target="../media/image32.tiff"/><Relationship Id="rId4" Type="http://schemas.openxmlformats.org/officeDocument/2006/relationships/image" Target="../media/image26.emf"/><Relationship Id="rId9" Type="http://schemas.openxmlformats.org/officeDocument/2006/relationships/image" Target="../media/image31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tiff"/><Relationship Id="rId5" Type="http://schemas.openxmlformats.org/officeDocument/2006/relationships/image" Target="../media/image35.tiff"/><Relationship Id="rId4" Type="http://schemas.openxmlformats.org/officeDocument/2006/relationships/image" Target="../media/image3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8AFF2B7-2FEF-4890-9CEC-552A88E14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58029"/>
            <a:ext cx="12192000" cy="2387600"/>
          </a:xfrm>
        </p:spPr>
        <p:txBody>
          <a:bodyPr>
            <a:normAutofit/>
          </a:bodyPr>
          <a:lstStyle/>
          <a:p>
            <a:r>
              <a:rPr lang="en" sz="4800" dirty="0"/>
              <a:t>Five Years at the Edge:</a:t>
            </a:r>
            <a:br>
              <a:rPr lang="en" sz="4800" dirty="0"/>
            </a:br>
            <a:r>
              <a:rPr lang="en" sz="4800" dirty="0"/>
              <a:t>Watching Internet from the ISP Network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DB003ABB-D0EB-45FF-85A3-81D14F1A65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691" y="4230487"/>
            <a:ext cx="6147657" cy="1655762"/>
          </a:xfrm>
        </p:spPr>
        <p:txBody>
          <a:bodyPr/>
          <a:lstStyle/>
          <a:p>
            <a:r>
              <a:rPr lang="en-US" b="1" dirty="0"/>
              <a:t>Danilo Giordano</a:t>
            </a:r>
            <a:r>
              <a:rPr lang="en-US" dirty="0"/>
              <a:t>, Martino </a:t>
            </a:r>
            <a:r>
              <a:rPr lang="en-US" dirty="0" err="1"/>
              <a:t>Trevisan</a:t>
            </a:r>
            <a:r>
              <a:rPr lang="en-US" dirty="0"/>
              <a:t>, </a:t>
            </a:r>
            <a:r>
              <a:rPr lang="en-US" dirty="0" err="1"/>
              <a:t>Idilio</a:t>
            </a:r>
            <a:r>
              <a:rPr lang="en-US" dirty="0"/>
              <a:t> Drago, Marco </a:t>
            </a:r>
            <a:r>
              <a:rPr lang="en-US" dirty="0" err="1"/>
              <a:t>Mellia</a:t>
            </a:r>
            <a:r>
              <a:rPr lang="en-US" b="1" dirty="0"/>
              <a:t>, </a:t>
            </a:r>
            <a:r>
              <a:rPr lang="en-US" dirty="0"/>
              <a:t>Maurizio </a:t>
            </a:r>
            <a:r>
              <a:rPr lang="en-US" dirty="0" err="1"/>
              <a:t>Munafò</a:t>
            </a:r>
            <a:endParaRPr lang="en-US" dirty="0"/>
          </a:p>
          <a:p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135277A-7EB6-B141-90BA-C4166518F8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9757" y="1290604"/>
            <a:ext cx="1845451" cy="122907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CDC6150-56B2-6B41-AF9C-63C6DAE783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8559" y="3845629"/>
            <a:ext cx="4723441" cy="2884543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B1F4E61-32F7-4142-9EF4-6A3334FA1F9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8559" y="1290603"/>
            <a:ext cx="1504681" cy="12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6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CA9BECA9-15A1-A147-B3E9-5EFEDAFE4F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8000" y="1836000"/>
            <a:ext cx="1914365" cy="1260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5745424-9A65-4DC8-9DC2-7933D68AD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75" y="23150"/>
            <a:ext cx="9682219" cy="1014153"/>
          </a:xfrm>
        </p:spPr>
        <p:txBody>
          <a:bodyPr>
            <a:noAutofit/>
          </a:bodyPr>
          <a:lstStyle/>
          <a:p>
            <a:r>
              <a:rPr lang="en" sz="3600" dirty="0">
                <a:solidFill>
                  <a:srgbClr val="000000"/>
                </a:solidFill>
                <a:latin typeface="DIN"/>
                <a:ea typeface="DIN"/>
              </a:rPr>
              <a:t>What is the traffic load imposed by web services?</a:t>
            </a:r>
            <a:endParaRPr lang="en-US" sz="36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E9F5003-AE41-4A7D-B173-82C27549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10</a:t>
            </a:fld>
            <a:endParaRPr lang="it-IT"/>
          </a:p>
        </p:txBody>
      </p:sp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3E5792EC-BEC3-4120-911B-A2742E2EBB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0000" y="3312000"/>
            <a:ext cx="5750282" cy="3600000"/>
          </a:xfrm>
          <a:prstGeom prst="rect">
            <a:avLst/>
          </a:prstGeom>
        </p:spPr>
      </p:pic>
      <p:pic>
        <p:nvPicPr>
          <p:cNvPr id="21" name="Immagine 20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39A90B14-2C96-400F-ADA8-1293C4BA6B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3312000"/>
            <a:ext cx="5752286" cy="3600000"/>
          </a:xfrm>
          <a:prstGeom prst="rect">
            <a:avLst/>
          </a:prstGeom>
        </p:spPr>
      </p:pic>
      <p:pic>
        <p:nvPicPr>
          <p:cNvPr id="31" name="Immagine 30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AFE83ACC-0ECD-B14F-B92B-3E96D1F2AE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8861" y="3787126"/>
            <a:ext cx="2149139" cy="280291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0433CA9F-C3E9-2044-9244-CB3C5ECDD24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3447" y="1836000"/>
            <a:ext cx="1251583" cy="1251583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70AC341B-0799-6444-8F2D-D4A85CBD4468}"/>
              </a:ext>
            </a:extLst>
          </p:cNvPr>
          <p:cNvCxnSpPr>
            <a:cxnSpLocks/>
          </p:cNvCxnSpPr>
          <p:nvPr/>
        </p:nvCxnSpPr>
        <p:spPr>
          <a:xfrm flipH="1">
            <a:off x="8617819" y="3213124"/>
            <a:ext cx="530738" cy="2182070"/>
          </a:xfrm>
          <a:prstGeom prst="straightConnector1">
            <a:avLst/>
          </a:prstGeom>
          <a:ln w="25400">
            <a:solidFill>
              <a:srgbClr val="3841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0B6D9474-9709-654A-96A3-6D24FEE60C30}"/>
              </a:ext>
            </a:extLst>
          </p:cNvPr>
          <p:cNvCxnSpPr>
            <a:cxnSpLocks/>
          </p:cNvCxnSpPr>
          <p:nvPr/>
        </p:nvCxnSpPr>
        <p:spPr>
          <a:xfrm>
            <a:off x="9153704" y="3017025"/>
            <a:ext cx="491855" cy="1701313"/>
          </a:xfrm>
          <a:prstGeom prst="straightConnector1">
            <a:avLst/>
          </a:prstGeom>
          <a:ln w="25400">
            <a:solidFill>
              <a:srgbClr val="3841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F0A78DDA-7BD5-A043-B7B7-1279B38AEA1D}"/>
              </a:ext>
            </a:extLst>
          </p:cNvPr>
          <p:cNvCxnSpPr>
            <a:cxnSpLocks/>
          </p:cNvCxnSpPr>
          <p:nvPr/>
        </p:nvCxnSpPr>
        <p:spPr>
          <a:xfrm>
            <a:off x="9050734" y="3017025"/>
            <a:ext cx="1517013" cy="924072"/>
          </a:xfrm>
          <a:prstGeom prst="straightConnector1">
            <a:avLst/>
          </a:prstGeom>
          <a:ln w="25400">
            <a:solidFill>
              <a:srgbClr val="3841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magine 31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38520D57-67A1-714A-8BBB-3964492E94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115" y="5467299"/>
            <a:ext cx="2791038" cy="364007"/>
          </a:xfrm>
          <a:prstGeom prst="rect">
            <a:avLst/>
          </a:prstGeom>
        </p:spPr>
      </p:pic>
      <p:pic>
        <p:nvPicPr>
          <p:cNvPr id="12" name="Immagine 11" descr="Immagine che contiene persona, parete, interni, fotografia&#10;&#10;&#10;&#10;Descrizione generata automaticamente">
            <a:extLst>
              <a:ext uri="{FF2B5EF4-FFF2-40B4-BE49-F238E27FC236}">
                <a16:creationId xmlns:a16="http://schemas.microsoft.com/office/drawing/2014/main" id="{5DC7FB7E-F71B-1242-B144-53B7961300D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1121" y="1783524"/>
            <a:ext cx="2201468" cy="1411352"/>
          </a:xfrm>
          <a:prstGeom prst="rect">
            <a:avLst/>
          </a:prstGeom>
        </p:spPr>
      </p:pic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602D99F7-B85A-244F-8766-A417A595F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774"/>
            <a:ext cx="7424642" cy="251930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Popularity almost reached </a:t>
            </a:r>
            <a:r>
              <a:rPr lang="en-US" b="1" dirty="0"/>
              <a:t>saturation</a:t>
            </a:r>
          </a:p>
          <a:p>
            <a:pPr>
              <a:lnSpc>
                <a:spcPct val="110000"/>
              </a:lnSpc>
            </a:pPr>
            <a:r>
              <a:rPr lang="en-US" dirty="0"/>
              <a:t>Per-user traffic now </a:t>
            </a:r>
            <a:r>
              <a:rPr lang="en-US" b="1" dirty="0"/>
              <a:t>10 MB </a:t>
            </a:r>
            <a:r>
              <a:rPr lang="en-US" dirty="0"/>
              <a:t>per day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Christmas and New Year’s Eve peaks</a:t>
            </a:r>
          </a:p>
        </p:txBody>
      </p:sp>
    </p:spTree>
    <p:extLst>
      <p:ext uri="{BB962C8B-B14F-4D97-AF65-F5344CB8AC3E}">
        <p14:creationId xmlns:p14="http://schemas.microsoft.com/office/powerpoint/2010/main" val="228311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745424-9A65-4DC8-9DC2-7933D68AD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75" y="23150"/>
            <a:ext cx="10145859" cy="1014153"/>
          </a:xfrm>
        </p:spPr>
        <p:txBody>
          <a:bodyPr>
            <a:noAutofit/>
          </a:bodyPr>
          <a:lstStyle/>
          <a:p>
            <a:r>
              <a:rPr lang="en" sz="3600" dirty="0">
                <a:solidFill>
                  <a:srgbClr val="000000"/>
                </a:solidFill>
                <a:latin typeface="DIN"/>
                <a:ea typeface="DIN"/>
              </a:rPr>
              <a:t>What is the traffic load imposed by web services?</a:t>
            </a:r>
            <a:endParaRPr lang="en-US" sz="36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E9F5003-AE41-4A7D-B173-82C27549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11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441EAC0-F72D-0440-8F6A-734976016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7858" y="1750214"/>
            <a:ext cx="1298640" cy="1431571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C15448D4-4100-BC41-8FBA-1C52D68153DD}"/>
              </a:ext>
            </a:extLst>
          </p:cNvPr>
          <p:cNvGrpSpPr>
            <a:grpSpLocks noChangeAspect="1"/>
          </p:cNvGrpSpPr>
          <p:nvPr/>
        </p:nvGrpSpPr>
        <p:grpSpPr>
          <a:xfrm>
            <a:off x="360000" y="3312000"/>
            <a:ext cx="5814684" cy="3600000"/>
            <a:chOff x="8369037" y="1336844"/>
            <a:chExt cx="3929157" cy="2479683"/>
          </a:xfrm>
        </p:grpSpPr>
        <p:pic>
          <p:nvPicPr>
            <p:cNvPr id="18" name="Immagine 17" descr="Immagine che contiene testo, mappa&#10;&#10;Descrizione generata automaticamente">
              <a:extLst>
                <a:ext uri="{FF2B5EF4-FFF2-40B4-BE49-F238E27FC236}">
                  <a16:creationId xmlns:a16="http://schemas.microsoft.com/office/drawing/2014/main" id="{0E7ADC9A-73A4-4661-9E96-4EAFB1E9BF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69037" y="1336844"/>
              <a:ext cx="3929157" cy="2479683"/>
            </a:xfrm>
            <a:prstGeom prst="rect">
              <a:avLst/>
            </a:prstGeom>
          </p:spPr>
        </p:pic>
        <p:pic>
          <p:nvPicPr>
            <p:cNvPr id="16" name="Immagine 15" descr="Immagine che contiene testo, mappa&#10;&#10;Descrizione generata automaticamente">
              <a:extLst>
                <a:ext uri="{FF2B5EF4-FFF2-40B4-BE49-F238E27FC236}">
                  <a16:creationId xmlns:a16="http://schemas.microsoft.com/office/drawing/2014/main" id="{F17D2548-01C0-074B-988E-684DA73EAB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68489" y="1706271"/>
              <a:ext cx="2185311" cy="285008"/>
            </a:xfrm>
            <a:prstGeom prst="rect">
              <a:avLst/>
            </a:prstGeom>
          </p:spPr>
        </p:pic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0CE6B403-5452-FF46-907D-40C3BAFE648E}"/>
              </a:ext>
            </a:extLst>
          </p:cNvPr>
          <p:cNvGrpSpPr>
            <a:grpSpLocks noChangeAspect="1"/>
          </p:cNvGrpSpPr>
          <p:nvPr/>
        </p:nvGrpSpPr>
        <p:grpSpPr>
          <a:xfrm>
            <a:off x="5940000" y="3312000"/>
            <a:ext cx="5814684" cy="3600000"/>
            <a:chOff x="8387178" y="3765089"/>
            <a:chExt cx="3929159" cy="2479684"/>
          </a:xfrm>
        </p:grpSpPr>
        <p:pic>
          <p:nvPicPr>
            <p:cNvPr id="13" name="Segnaposto contenuto 5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D21F8DC1-DCF4-E04D-A548-5946C50041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87178" y="3765089"/>
              <a:ext cx="3929159" cy="2479684"/>
            </a:xfrm>
            <a:prstGeom prst="rect">
              <a:avLst/>
            </a:prstGeom>
          </p:spPr>
        </p:pic>
        <p:pic>
          <p:nvPicPr>
            <p:cNvPr id="17" name="Immagine 16" descr="Immagine che contiene testo, mappa&#10;&#10;Descrizione generata automaticamente">
              <a:extLst>
                <a:ext uri="{FF2B5EF4-FFF2-40B4-BE49-F238E27FC236}">
                  <a16:creationId xmlns:a16="http://schemas.microsoft.com/office/drawing/2014/main" id="{B2F27EA9-E3AC-8B45-80C7-725138657D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40959" y="4103432"/>
              <a:ext cx="2185311" cy="285008"/>
            </a:xfrm>
            <a:prstGeom prst="rect">
              <a:avLst/>
            </a:prstGeom>
          </p:spPr>
        </p:pic>
      </p:grpSp>
      <p:pic>
        <p:nvPicPr>
          <p:cNvPr id="6" name="Immagine 5">
            <a:extLst>
              <a:ext uri="{FF2B5EF4-FFF2-40B4-BE49-F238E27FC236}">
                <a16:creationId xmlns:a16="http://schemas.microsoft.com/office/drawing/2014/main" id="{4497B8DE-1A42-D34B-BA9D-DBF569E01A3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8000" y="1836000"/>
            <a:ext cx="1890675" cy="1260000"/>
          </a:xfrm>
          <a:prstGeom prst="rect">
            <a:avLst/>
          </a:prstGeom>
        </p:spPr>
      </p:pic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58901785-0E65-2146-90CD-65C31C42A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775"/>
            <a:ext cx="7548978" cy="250664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Popularity still </a:t>
            </a:r>
            <a:r>
              <a:rPr lang="en-US" b="1" dirty="0"/>
              <a:t>growing</a:t>
            </a:r>
            <a:r>
              <a:rPr lang="en-US" dirty="0"/>
              <a:t> </a:t>
            </a:r>
          </a:p>
          <a:p>
            <a:pPr>
              <a:lnSpc>
                <a:spcPct val="100000"/>
              </a:lnSpc>
            </a:pPr>
            <a:r>
              <a:rPr lang="en-US" dirty="0"/>
              <a:t>Per-user traffic still </a:t>
            </a:r>
            <a:r>
              <a:rPr lang="en-US" b="1" dirty="0"/>
              <a:t>exploding</a:t>
            </a:r>
          </a:p>
          <a:p>
            <a:endParaRPr lang="en-US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64E451E-A2C9-0F44-A085-0C1F48A400E2}"/>
              </a:ext>
            </a:extLst>
          </p:cNvPr>
          <p:cNvSpPr/>
          <p:nvPr/>
        </p:nvSpPr>
        <p:spPr>
          <a:xfrm>
            <a:off x="1665878" y="5112000"/>
            <a:ext cx="9493200" cy="1077218"/>
          </a:xfrm>
          <a:prstGeom prst="rect">
            <a:avLst/>
          </a:prstGeom>
          <a:ln>
            <a:solidFill>
              <a:srgbClr val="F1F3F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dk1"/>
                </a:solidFill>
              </a:rPr>
              <a:t>WhatsApp</a:t>
            </a:r>
            <a:r>
              <a:rPr lang="en-US" sz="3200" dirty="0">
                <a:solidFill>
                  <a:schemeClr val="dk1"/>
                </a:solidFill>
              </a:rPr>
              <a:t> and </a:t>
            </a:r>
            <a:r>
              <a:rPr lang="en-US" sz="3200" b="1" dirty="0">
                <a:solidFill>
                  <a:schemeClr val="dk1"/>
                </a:solidFill>
              </a:rPr>
              <a:t>Instagram</a:t>
            </a:r>
            <a:r>
              <a:rPr lang="en-US" sz="3200" dirty="0">
                <a:solidFill>
                  <a:schemeClr val="dk1"/>
                </a:solidFill>
              </a:rPr>
              <a:t> are mostly used from mobiles</a:t>
            </a:r>
          </a:p>
          <a:p>
            <a:pPr algn="ctr"/>
            <a:r>
              <a:rPr lang="en-US" sz="3200" dirty="0">
                <a:solidFill>
                  <a:schemeClr val="dk1"/>
                </a:solidFill>
              </a:rPr>
              <a:t>Those are taking a predominant role also at home</a:t>
            </a:r>
          </a:p>
        </p:txBody>
      </p:sp>
    </p:spTree>
    <p:extLst>
      <p:ext uri="{BB962C8B-B14F-4D97-AF65-F5344CB8AC3E}">
        <p14:creationId xmlns:p14="http://schemas.microsoft.com/office/powerpoint/2010/main" val="328961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9B2E35-D9F2-4A39-B960-6DBEA93F8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75" y="23150"/>
            <a:ext cx="11369747" cy="1014153"/>
          </a:xfrm>
        </p:spPr>
        <p:txBody>
          <a:bodyPr>
            <a:noAutofit/>
          </a:bodyPr>
          <a:lstStyle/>
          <a:p>
            <a:r>
              <a:rPr lang="en" sz="3600" dirty="0">
                <a:solidFill>
                  <a:srgbClr val="000000"/>
                </a:solidFill>
                <a:latin typeface="DIN"/>
                <a:ea typeface="DIN"/>
              </a:rPr>
              <a:t>What is the traffic load imposed by web services?</a:t>
            </a:r>
            <a:endParaRPr lang="en-US" sz="36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D69A5C-4879-41FC-8FF9-A65681999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775"/>
            <a:ext cx="6442854" cy="500922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" dirty="0"/>
              <a:t>Average traffic per-client per day </a:t>
            </a:r>
          </a:p>
          <a:p>
            <a:pPr>
              <a:lnSpc>
                <a:spcPct val="110000"/>
              </a:lnSpc>
            </a:pPr>
            <a:r>
              <a:rPr lang="en" dirty="0"/>
              <a:t>Video auto-play enabled in 2014</a:t>
            </a:r>
          </a:p>
          <a:p>
            <a:pPr lvl="1">
              <a:lnSpc>
                <a:spcPct val="110000"/>
              </a:lnSpc>
            </a:pPr>
            <a:r>
              <a:rPr lang="en" dirty="0"/>
              <a:t>April traffic from 35 MB to 60+ MB </a:t>
            </a:r>
          </a:p>
          <a:p>
            <a:pPr lvl="1">
              <a:lnSpc>
                <a:spcPct val="110000"/>
              </a:lnSpc>
            </a:pPr>
            <a:r>
              <a:rPr lang="en" dirty="0"/>
              <a:t>After video auto-play stopped </a:t>
            </a:r>
          </a:p>
          <a:p>
            <a:pPr lvl="1">
              <a:lnSpc>
                <a:spcPct val="110000"/>
              </a:lnSpc>
            </a:pPr>
            <a:r>
              <a:rPr lang="en" dirty="0"/>
              <a:t>July daily traffic topped at 90 MB </a:t>
            </a:r>
          </a:p>
          <a:p>
            <a:pPr lvl="2">
              <a:lnSpc>
                <a:spcPct val="110000"/>
              </a:lnSpc>
            </a:pPr>
            <a:r>
              <a:rPr lang="en" b="1" dirty="0"/>
              <a:t>2.5 times March 2014</a:t>
            </a:r>
            <a:r>
              <a:rPr lang="en" dirty="0"/>
              <a:t>! 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53C09AD-494F-4C05-A67B-ACDA1213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12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B57B16D-25DB-2148-91D3-10B92BC565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4679" y="1898549"/>
            <a:ext cx="857999" cy="792000"/>
          </a:xfrm>
          <a:prstGeom prst="rect">
            <a:avLst/>
          </a:prstGeom>
        </p:spPr>
      </p:pic>
      <p:pic>
        <p:nvPicPr>
          <p:cNvPr id="7" name="Immagine 6" descr="Immagine che contiene screenshot&#10;&#10;&#10;&#10;Descrizione generata automaticamente">
            <a:extLst>
              <a:ext uri="{FF2B5EF4-FFF2-40B4-BE49-F238E27FC236}">
                <a16:creationId xmlns:a16="http://schemas.microsoft.com/office/drawing/2014/main" id="{CCB9C314-8102-D34C-B455-EFB0C8361F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3086" y="1514084"/>
            <a:ext cx="3603051" cy="180152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E976FE6-E2BB-594A-A895-DF1C5C2DC1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2833" y="2054051"/>
            <a:ext cx="1375836" cy="1074060"/>
          </a:xfrm>
          <a:prstGeom prst="rect">
            <a:avLst/>
          </a:prstGeom>
        </p:spPr>
      </p:pic>
      <p:pic>
        <p:nvPicPr>
          <p:cNvPr id="10" name="Immagine 9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6CAC0097-D6FF-4EEE-8982-1DBF68F7E29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8382" y="1422104"/>
            <a:ext cx="3603052" cy="1801526"/>
          </a:xfrm>
          <a:prstGeom prst="rect">
            <a:avLst/>
          </a:prstGeom>
        </p:spPr>
      </p:pic>
      <p:pic>
        <p:nvPicPr>
          <p:cNvPr id="16" name="Immagine 15" descr="Immagine che contiene screenshot&#10;&#10;&#10;&#10;Descrizione generata automaticamente">
            <a:extLst>
              <a:ext uri="{FF2B5EF4-FFF2-40B4-BE49-F238E27FC236}">
                <a16:creationId xmlns:a16="http://schemas.microsoft.com/office/drawing/2014/main" id="{1D8B8604-4732-AB4D-A373-46BCB38C24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000" y="3420000"/>
            <a:ext cx="3686748" cy="244800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C6D37C5B-2365-B24C-A65C-3D432364843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000" y="3420000"/>
            <a:ext cx="3685161" cy="2448000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8AACF2F6-84C0-5B43-B9BE-45020A18D370}"/>
              </a:ext>
            </a:extLst>
          </p:cNvPr>
          <p:cNvSpPr/>
          <p:nvPr/>
        </p:nvSpPr>
        <p:spPr>
          <a:xfrm>
            <a:off x="9302833" y="1848775"/>
            <a:ext cx="261581" cy="89154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46BC9098-82A0-3645-96B3-B5289111B6BA}"/>
              </a:ext>
            </a:extLst>
          </p:cNvPr>
          <p:cNvSpPr/>
          <p:nvPr/>
        </p:nvSpPr>
        <p:spPr>
          <a:xfrm>
            <a:off x="542540" y="4933202"/>
            <a:ext cx="11520000" cy="1569660"/>
          </a:xfrm>
          <a:prstGeom prst="rect">
            <a:avLst/>
          </a:prstGeom>
          <a:ln>
            <a:solidFill>
              <a:srgbClr val="F1F3F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sz="3200" dirty="0"/>
              <a:t>Big players owning servers and clients </a:t>
            </a:r>
          </a:p>
          <a:p>
            <a:pPr algn="ctr"/>
            <a:r>
              <a:rPr lang="en" sz="3200" b="1" dirty="0">
                <a:solidFill>
                  <a:schemeClr val="dk1"/>
                </a:solidFill>
              </a:rPr>
              <a:t>can dramatically impact traffic consumption</a:t>
            </a:r>
          </a:p>
          <a:p>
            <a:pPr algn="ctr"/>
            <a:r>
              <a:rPr lang="en" sz="3200" dirty="0"/>
              <a:t>c</a:t>
            </a:r>
            <a:r>
              <a:rPr lang="en" sz="3200" dirty="0">
                <a:solidFill>
                  <a:schemeClr val="dk1"/>
                </a:solidFill>
              </a:rPr>
              <a:t>omplicating the management of ISP networks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C1A7AC01-54F8-E146-B008-5C440417DADD}"/>
              </a:ext>
            </a:extLst>
          </p:cNvPr>
          <p:cNvSpPr/>
          <p:nvPr/>
        </p:nvSpPr>
        <p:spPr>
          <a:xfrm>
            <a:off x="9576000" y="1846800"/>
            <a:ext cx="261581" cy="90000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E0F188EB-8023-8349-9B72-46CCBCA4BC83}"/>
              </a:ext>
            </a:extLst>
          </p:cNvPr>
          <p:cNvSpPr/>
          <p:nvPr/>
        </p:nvSpPr>
        <p:spPr>
          <a:xfrm>
            <a:off x="9038858" y="2315183"/>
            <a:ext cx="261581" cy="442106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9999000" y="9999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02239 -7.40741E-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04323 -0.0150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-76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8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0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18" grpId="3" animBg="1"/>
      <p:bldP spid="21" grpId="0" animBg="1"/>
      <p:bldP spid="21" grpId="1" animBg="1"/>
      <p:bldP spid="14" grpId="0" animBg="1"/>
      <p:bldP spid="14" grpId="1" animBg="1"/>
      <p:bldP spid="14" grpId="2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62DBAF40-B8FB-8440-B5BB-63645FB14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230" y="2880000"/>
            <a:ext cx="10923270" cy="1079569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000000"/>
                </a:solidFill>
                <a:latin typeface="DIN"/>
                <a:ea typeface="DIN"/>
              </a:rPr>
              <a:t>3. How the protocols changed?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5477931-E3EB-FD40-9B0E-0ACBD740101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92875"/>
            <a:ext cx="508000" cy="365125"/>
          </a:xfrm>
        </p:spPr>
        <p:txBody>
          <a:bodyPr/>
          <a:lstStyle/>
          <a:p>
            <a:fld id="{34A4E38D-9B8A-214E-A8BE-A7BF37EBEF02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1562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71273207-D686-FF4E-B563-746C4C622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4947" y="3882926"/>
            <a:ext cx="9626378" cy="288791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2D838A0-6DE1-F141-ACC8-75EB7CF13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>
                <a:solidFill>
                  <a:srgbClr val="000000"/>
                </a:solidFill>
                <a:latin typeface="DIN"/>
                <a:ea typeface="DIN"/>
              </a:rPr>
              <a:t>Web Protocols Over Five Years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2697B1-13E3-1D4C-9FEA-0E330B730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775"/>
            <a:ext cx="10515600" cy="2584329"/>
          </a:xfrm>
        </p:spPr>
        <p:txBody>
          <a:bodyPr>
            <a:normAutofit/>
          </a:bodyPr>
          <a:lstStyle/>
          <a:p>
            <a:r>
              <a:rPr lang="en-US" dirty="0"/>
              <a:t>Traffic share for several Web protocols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9531C0C-668F-A34E-821F-CB50046CD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14</a:t>
            </a:fld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81B0D7EB-C2FF-D24D-923E-86BBD83BD580}"/>
              </a:ext>
            </a:extLst>
          </p:cNvPr>
          <p:cNvSpPr/>
          <p:nvPr/>
        </p:nvSpPr>
        <p:spPr>
          <a:xfrm>
            <a:off x="7447148" y="3564220"/>
            <a:ext cx="1162944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algn="ctr"/>
            <a:r>
              <a:rPr lang="en-US" sz="1600" b="1" dirty="0">
                <a:solidFill>
                  <a:srgbClr val="87CEEB"/>
                </a:solidFill>
              </a:rPr>
              <a:t>SPDY</a:t>
            </a:r>
            <a:r>
              <a:rPr lang="en-US" sz="1600" dirty="0"/>
              <a:t> traffic to </a:t>
            </a:r>
            <a:r>
              <a:rPr lang="en-US" sz="1600" b="1" dirty="0">
                <a:solidFill>
                  <a:srgbClr val="FAA460"/>
                </a:solidFill>
              </a:rPr>
              <a:t>HTTP/2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3CE323A3-3055-A740-A020-1AC7B5C0AAC9}"/>
              </a:ext>
            </a:extLst>
          </p:cNvPr>
          <p:cNvSpPr/>
          <p:nvPr/>
        </p:nvSpPr>
        <p:spPr>
          <a:xfrm>
            <a:off x="2353176" y="3533963"/>
            <a:ext cx="1791242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algn="ctr"/>
            <a:r>
              <a:rPr lang="en-US" sz="1600" dirty="0"/>
              <a:t>YouTube from </a:t>
            </a:r>
            <a:r>
              <a:rPr lang="en-US" sz="1600" b="1" dirty="0">
                <a:solidFill>
                  <a:srgbClr val="C00000"/>
                </a:solidFill>
              </a:rPr>
              <a:t>HTTP</a:t>
            </a:r>
            <a:r>
              <a:rPr lang="en-US" sz="1600" dirty="0"/>
              <a:t> to </a:t>
            </a:r>
            <a:r>
              <a:rPr lang="en-US" sz="1600" b="1" dirty="0">
                <a:solidFill>
                  <a:srgbClr val="006400"/>
                </a:solidFill>
              </a:rPr>
              <a:t>HTTPS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964E068-4A54-744A-B41F-1333A8AFF830}"/>
              </a:ext>
            </a:extLst>
          </p:cNvPr>
          <p:cNvSpPr/>
          <p:nvPr/>
        </p:nvSpPr>
        <p:spPr>
          <a:xfrm>
            <a:off x="4295519" y="3537619"/>
            <a:ext cx="107292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algn="ctr"/>
            <a:r>
              <a:rPr lang="en-US" sz="1600" dirty="0"/>
              <a:t>Google start 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QUIC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D60F520-8CE7-F746-9375-ED2EE67CC63C}"/>
              </a:ext>
            </a:extLst>
          </p:cNvPr>
          <p:cNvSpPr/>
          <p:nvPr/>
        </p:nvSpPr>
        <p:spPr>
          <a:xfrm>
            <a:off x="5446936" y="3533963"/>
            <a:ext cx="1402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algn="ctr"/>
            <a:r>
              <a:rPr lang="en-US" sz="1600" dirty="0"/>
              <a:t>Probe updates to identify </a:t>
            </a:r>
            <a:r>
              <a:rPr lang="en-US" sz="1600" b="1" dirty="0">
                <a:solidFill>
                  <a:srgbClr val="87CEEB"/>
                </a:solidFill>
              </a:rPr>
              <a:t>SPDY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2E25F91F-E4E2-4149-B86C-AC16975F3714}"/>
              </a:ext>
            </a:extLst>
          </p:cNvPr>
          <p:cNvSpPr/>
          <p:nvPr/>
        </p:nvSpPr>
        <p:spPr>
          <a:xfrm>
            <a:off x="6427839" y="3283589"/>
            <a:ext cx="153281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algn="ctr"/>
            <a:r>
              <a:rPr lang="en-US" sz="1600" dirty="0"/>
              <a:t>Google Disabled </a:t>
            </a:r>
            <a:r>
              <a:rPr lang="en-US" sz="1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QUIC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9C7B241D-4A83-604A-8727-BA2BEA8B69C4}"/>
              </a:ext>
            </a:extLst>
          </p:cNvPr>
          <p:cNvSpPr/>
          <p:nvPr/>
        </p:nvSpPr>
        <p:spPr>
          <a:xfrm>
            <a:off x="8405665" y="3533963"/>
            <a:ext cx="160447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lvl="1" algn="ctr"/>
            <a:r>
              <a:rPr lang="en-US" sz="1600" b="1" dirty="0">
                <a:solidFill>
                  <a:srgbClr val="010080"/>
                </a:solidFill>
              </a:rPr>
              <a:t>FB-Zero</a:t>
            </a:r>
            <a:r>
              <a:rPr lang="en-US" sz="1600" dirty="0"/>
              <a:t> deployment</a:t>
            </a:r>
          </a:p>
        </p:txBody>
      </p:sp>
      <p:sp>
        <p:nvSpPr>
          <p:cNvPr id="16" name="Parentesi graffa chiusa 15">
            <a:extLst>
              <a:ext uri="{FF2B5EF4-FFF2-40B4-BE49-F238E27FC236}">
                <a16:creationId xmlns:a16="http://schemas.microsoft.com/office/drawing/2014/main" id="{460F6A0A-7960-0241-8E34-E2C6997B3D08}"/>
              </a:ext>
            </a:extLst>
          </p:cNvPr>
          <p:cNvSpPr/>
          <p:nvPr/>
        </p:nvSpPr>
        <p:spPr>
          <a:xfrm flipH="1">
            <a:off x="1230674" y="4433104"/>
            <a:ext cx="397625" cy="1692000"/>
          </a:xfrm>
          <a:prstGeom prst="rightBrace">
            <a:avLst/>
          </a:prstGeom>
          <a:ln w="34925">
            <a:solidFill>
              <a:srgbClr val="CD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A7A6A94-3539-E14F-8E99-702963B5FD52}"/>
              </a:ext>
            </a:extLst>
          </p:cNvPr>
          <p:cNvSpPr txBox="1"/>
          <p:nvPr/>
        </p:nvSpPr>
        <p:spPr>
          <a:xfrm>
            <a:off x="546292" y="510632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90%</a:t>
            </a:r>
          </a:p>
        </p:txBody>
      </p:sp>
      <p:sp>
        <p:nvSpPr>
          <p:cNvPr id="18" name="Parentesi graffa chiusa 17">
            <a:extLst>
              <a:ext uri="{FF2B5EF4-FFF2-40B4-BE49-F238E27FC236}">
                <a16:creationId xmlns:a16="http://schemas.microsoft.com/office/drawing/2014/main" id="{0E80E7A5-5569-104E-BE1A-C30B629A6B46}"/>
              </a:ext>
            </a:extLst>
          </p:cNvPr>
          <p:cNvSpPr/>
          <p:nvPr/>
        </p:nvSpPr>
        <p:spPr>
          <a:xfrm>
            <a:off x="10792357" y="4433104"/>
            <a:ext cx="360000" cy="1692000"/>
          </a:xfrm>
          <a:prstGeom prst="rightBrace">
            <a:avLst/>
          </a:prstGeom>
          <a:ln w="34925">
            <a:solidFill>
              <a:srgbClr val="CD5C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EB0FDCD-299D-134A-8A71-85B334DDD7E2}"/>
              </a:ext>
            </a:extLst>
          </p:cNvPr>
          <p:cNvSpPr txBox="1"/>
          <p:nvPr/>
        </p:nvSpPr>
        <p:spPr>
          <a:xfrm>
            <a:off x="11164562" y="5666777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25%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67C0FEAA-1365-0E42-973A-80075DC0C0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746" y="2507096"/>
            <a:ext cx="896035" cy="827109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7A984CF2-70C9-1F47-B23B-C37BAD4BAC5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1957" y="2237832"/>
            <a:ext cx="1884056" cy="1256037"/>
          </a:xfrm>
          <a:prstGeom prst="rect">
            <a:avLst/>
          </a:prstGeom>
        </p:spPr>
      </p:pic>
      <p:sp>
        <p:nvSpPr>
          <p:cNvPr id="22" name="Rettangolo 21">
            <a:extLst>
              <a:ext uri="{FF2B5EF4-FFF2-40B4-BE49-F238E27FC236}">
                <a16:creationId xmlns:a16="http://schemas.microsoft.com/office/drawing/2014/main" id="{712738E0-9005-214D-AC40-D673D011F48A}"/>
              </a:ext>
            </a:extLst>
          </p:cNvPr>
          <p:cNvSpPr/>
          <p:nvPr/>
        </p:nvSpPr>
        <p:spPr>
          <a:xfrm>
            <a:off x="360000" y="4320000"/>
            <a:ext cx="11520000" cy="1569660"/>
          </a:xfrm>
          <a:prstGeom prst="rect">
            <a:avLst/>
          </a:prstGeom>
          <a:ln>
            <a:solidFill>
              <a:srgbClr val="F1F3F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sz="3200" dirty="0">
                <a:solidFill>
                  <a:schemeClr val="dk1"/>
                </a:solidFill>
              </a:rPr>
              <a:t>Big players owning servers and clients </a:t>
            </a:r>
          </a:p>
          <a:p>
            <a:pPr algn="ctr"/>
            <a:r>
              <a:rPr lang="en" sz="3200" b="1" dirty="0">
                <a:solidFill>
                  <a:schemeClr val="dk1"/>
                </a:solidFill>
              </a:rPr>
              <a:t>are free to deploy experiments on the web</a:t>
            </a:r>
          </a:p>
          <a:p>
            <a:pPr algn="ctr"/>
            <a:r>
              <a:rPr lang="en" sz="3200" dirty="0"/>
              <a:t>c</a:t>
            </a:r>
            <a:r>
              <a:rPr lang="en" sz="3200" dirty="0">
                <a:solidFill>
                  <a:schemeClr val="dk1"/>
                </a:solidFill>
              </a:rPr>
              <a:t>omplicating the network management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0738AAD5-74D9-8A47-ADE2-A1A2CEF7671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143" y="4969748"/>
            <a:ext cx="1521460" cy="109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9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0000" y="27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0.00013 0.0916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8" grpId="1" animBg="1"/>
      <p:bldP spid="18" grpId="2" animBg="1"/>
      <p:bldP spid="19" grpId="0"/>
      <p:bldP spid="22" grpId="0" animBg="1"/>
      <p:bldP spid="2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62DBAF40-B8FB-8440-B5BB-63645FB14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2880000"/>
            <a:ext cx="10923270" cy="1079569"/>
          </a:xfrm>
        </p:spPr>
        <p:txBody>
          <a:bodyPr>
            <a:normAutofit fontScale="90000"/>
          </a:bodyPr>
          <a:lstStyle/>
          <a:p>
            <a:r>
              <a:rPr lang="en" dirty="0">
                <a:solidFill>
                  <a:srgbClr val="000000"/>
                </a:solidFill>
                <a:latin typeface="DIN"/>
                <a:ea typeface="DIN"/>
              </a:rPr>
              <a:t>4. How the infrastructure changed?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5477931-E3EB-FD40-9B0E-0ACBD740101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92875"/>
            <a:ext cx="508000" cy="365125"/>
          </a:xfrm>
        </p:spPr>
        <p:txBody>
          <a:bodyPr/>
          <a:lstStyle/>
          <a:p>
            <a:fld id="{34A4E38D-9B8A-214E-A8BE-A7BF37EBEF02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9208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332070-708B-814E-A8FF-9D37872A6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75" y="23150"/>
            <a:ext cx="9202189" cy="1014153"/>
          </a:xfrm>
        </p:spPr>
        <p:txBody>
          <a:bodyPr>
            <a:normAutofit/>
          </a:bodyPr>
          <a:lstStyle/>
          <a:p>
            <a:r>
              <a:rPr lang="en" dirty="0"/>
              <a:t>CDN Monitoring Methodology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FAA0A6-C4A6-6543-AAA2-0A3DC5F15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775"/>
            <a:ext cx="6196160" cy="4351338"/>
          </a:xfrm>
        </p:spPr>
        <p:txBody>
          <a:bodyPr>
            <a:normAutofit/>
          </a:bodyPr>
          <a:lstStyle/>
          <a:p>
            <a:r>
              <a:rPr lang="en" dirty="0"/>
              <a:t>Study CDNs impact </a:t>
            </a:r>
          </a:p>
          <a:p>
            <a:pPr lvl="1"/>
            <a:r>
              <a:rPr lang="en" dirty="0"/>
              <a:t>Content access latency as Users’ Quality of Experience metric</a:t>
            </a:r>
          </a:p>
          <a:p>
            <a:pPr lvl="2"/>
            <a:r>
              <a:rPr lang="en" dirty="0"/>
              <a:t>Focus on the Round Trip Time (RTT)</a:t>
            </a:r>
          </a:p>
          <a:p>
            <a:r>
              <a:rPr lang="en" dirty="0"/>
              <a:t>RTT from the probe to servers only</a:t>
            </a:r>
          </a:p>
          <a:p>
            <a:pPr lvl="1"/>
            <a:r>
              <a:rPr lang="en" dirty="0"/>
              <a:t>Core Network Delay</a:t>
            </a:r>
          </a:p>
          <a:p>
            <a:r>
              <a:rPr lang="it-IT" dirty="0" err="1"/>
              <a:t>Excluding</a:t>
            </a:r>
            <a:r>
              <a:rPr lang="en" dirty="0"/>
              <a:t> RTT from clients to the probe</a:t>
            </a:r>
          </a:p>
          <a:p>
            <a:pPr lvl="1"/>
            <a:r>
              <a:rPr lang="en" dirty="0"/>
              <a:t>Access network delay</a:t>
            </a:r>
          </a:p>
          <a:p>
            <a:pPr marL="0" indent="0">
              <a:buNone/>
            </a:pPr>
            <a:endParaRPr lang="en" dirty="0"/>
          </a:p>
          <a:p>
            <a:endParaRPr lang="en" dirty="0"/>
          </a:p>
          <a:p>
            <a:endParaRPr lang="en" dirty="0"/>
          </a:p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45370F5-A46B-A34E-AAB9-2A7A5CB7F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16</a:t>
            </a:fld>
            <a:endParaRPr lang="it-IT"/>
          </a:p>
        </p:txBody>
      </p:sp>
      <p:pic>
        <p:nvPicPr>
          <p:cNvPr id="7" name="Picture 22" descr="http://www.totally-tek.com/images/Services-3.png">
            <a:extLst>
              <a:ext uri="{FF2B5EF4-FFF2-40B4-BE49-F238E27FC236}">
                <a16:creationId xmlns:a16="http://schemas.microsoft.com/office/drawing/2014/main" id="{1FD6C824-A61B-8941-893D-F424BD929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2393" y="1240024"/>
            <a:ext cx="1808382" cy="1179020"/>
          </a:xfrm>
          <a:prstGeom prst="rect">
            <a:avLst/>
          </a:prstGeom>
          <a:noFill/>
        </p:spPr>
      </p:pic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EE3EC677-9F92-2A42-9580-10D64BCF2860}"/>
              </a:ext>
            </a:extLst>
          </p:cNvPr>
          <p:cNvCxnSpPr>
            <a:cxnSpLocks/>
          </p:cNvCxnSpPr>
          <p:nvPr/>
        </p:nvCxnSpPr>
        <p:spPr>
          <a:xfrm>
            <a:off x="11223231" y="2536556"/>
            <a:ext cx="43353" cy="396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ADE20C5B-6845-F04A-B3FD-D464672B13CF}"/>
              </a:ext>
            </a:extLst>
          </p:cNvPr>
          <p:cNvCxnSpPr>
            <a:cxnSpLocks/>
          </p:cNvCxnSpPr>
          <p:nvPr/>
        </p:nvCxnSpPr>
        <p:spPr>
          <a:xfrm>
            <a:off x="8770718" y="2530635"/>
            <a:ext cx="34766" cy="396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49E62490-8FF2-1B46-8D34-43040F1536D7}"/>
              </a:ext>
            </a:extLst>
          </p:cNvPr>
          <p:cNvCxnSpPr>
            <a:cxnSpLocks/>
          </p:cNvCxnSpPr>
          <p:nvPr/>
        </p:nvCxnSpPr>
        <p:spPr>
          <a:xfrm>
            <a:off x="7780919" y="2560987"/>
            <a:ext cx="56881" cy="396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34CE552F-A455-094F-B636-D97A8ED318D8}"/>
              </a:ext>
            </a:extLst>
          </p:cNvPr>
          <p:cNvCxnSpPr>
            <a:cxnSpLocks/>
          </p:cNvCxnSpPr>
          <p:nvPr/>
        </p:nvCxnSpPr>
        <p:spPr>
          <a:xfrm flipH="1" flipV="1">
            <a:off x="7780920" y="2624736"/>
            <a:ext cx="3463987" cy="688183"/>
          </a:xfrm>
          <a:prstGeom prst="line">
            <a:avLst/>
          </a:prstGeom>
          <a:ln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5BAD5D68-8724-A443-83BF-5762B8398621}"/>
              </a:ext>
            </a:extLst>
          </p:cNvPr>
          <p:cNvCxnSpPr>
            <a:cxnSpLocks/>
          </p:cNvCxnSpPr>
          <p:nvPr/>
        </p:nvCxnSpPr>
        <p:spPr>
          <a:xfrm flipH="1">
            <a:off x="7780918" y="3346377"/>
            <a:ext cx="3442314" cy="792381"/>
          </a:xfrm>
          <a:prstGeom prst="line">
            <a:avLst/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arentesi graffa aperta 26">
            <a:extLst>
              <a:ext uri="{FF2B5EF4-FFF2-40B4-BE49-F238E27FC236}">
                <a16:creationId xmlns:a16="http://schemas.microsoft.com/office/drawing/2014/main" id="{DAA16962-0A9E-884D-9125-5661F067FD98}"/>
              </a:ext>
            </a:extLst>
          </p:cNvPr>
          <p:cNvSpPr/>
          <p:nvPr/>
        </p:nvSpPr>
        <p:spPr>
          <a:xfrm>
            <a:off x="8456884" y="2842102"/>
            <a:ext cx="289882" cy="102832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131FFEDD-934C-6B4F-A6CE-E7E70C130661}"/>
              </a:ext>
            </a:extLst>
          </p:cNvPr>
          <p:cNvSpPr txBox="1"/>
          <p:nvPr/>
        </p:nvSpPr>
        <p:spPr>
          <a:xfrm>
            <a:off x="7940140" y="3192002"/>
            <a:ext cx="53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RTT</a:t>
            </a:r>
          </a:p>
        </p:txBody>
      </p:sp>
      <p:pic>
        <p:nvPicPr>
          <p:cNvPr id="37" name="Immagine 36">
            <a:extLst>
              <a:ext uri="{FF2B5EF4-FFF2-40B4-BE49-F238E27FC236}">
                <a16:creationId xmlns:a16="http://schemas.microsoft.com/office/drawing/2014/main" id="{9B59EE86-BEC2-084D-AAB4-6728F918E6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280" y="1662962"/>
            <a:ext cx="1025520" cy="628638"/>
          </a:xfrm>
          <a:prstGeom prst="rect">
            <a:avLst/>
          </a:prstGeom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E461946C-8E08-0F40-958C-A9B14485B049}"/>
              </a:ext>
            </a:extLst>
          </p:cNvPr>
          <p:cNvSpPr txBox="1"/>
          <p:nvPr/>
        </p:nvSpPr>
        <p:spPr>
          <a:xfrm rot="20967356">
            <a:off x="9044326" y="3387793"/>
            <a:ext cx="1020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Syn,ack</a:t>
            </a:r>
            <a:endParaRPr lang="en-US" dirty="0"/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29392F20-C314-CF43-8BB5-34F8BE66C853}"/>
              </a:ext>
            </a:extLst>
          </p:cNvPr>
          <p:cNvSpPr txBox="1"/>
          <p:nvPr/>
        </p:nvSpPr>
        <p:spPr>
          <a:xfrm rot="692269">
            <a:off x="8604380" y="2582031"/>
            <a:ext cx="99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syn</a:t>
            </a:r>
            <a:endParaRPr lang="en-US" dirty="0"/>
          </a:p>
        </p:txBody>
      </p:sp>
      <p:sp>
        <p:nvSpPr>
          <p:cNvPr id="13" name="Freccia bidirezionale orizzontale 12">
            <a:extLst>
              <a:ext uri="{FF2B5EF4-FFF2-40B4-BE49-F238E27FC236}">
                <a16:creationId xmlns:a16="http://schemas.microsoft.com/office/drawing/2014/main" id="{8EA84324-52A4-5B40-B7CD-04A0BD447D7E}"/>
              </a:ext>
            </a:extLst>
          </p:cNvPr>
          <p:cNvSpPr/>
          <p:nvPr/>
        </p:nvSpPr>
        <p:spPr>
          <a:xfrm>
            <a:off x="8570293" y="1245372"/>
            <a:ext cx="1449742" cy="417590"/>
          </a:xfrm>
          <a:prstGeom prst="leftRightArrow">
            <a:avLst/>
          </a:prstGeom>
          <a:solidFill>
            <a:schemeClr val="accent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9" name="Picture 8" descr="http://ncs.newark.rutgers.edu/sites/default/files/images/server_icon.png">
            <a:extLst>
              <a:ext uri="{FF2B5EF4-FFF2-40B4-BE49-F238E27FC236}">
                <a16:creationId xmlns:a16="http://schemas.microsoft.com/office/drawing/2014/main" id="{1FB6BE33-046A-5A47-B561-24EDD04E1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102016" y="1553811"/>
            <a:ext cx="570832" cy="570832"/>
          </a:xfrm>
          <a:prstGeom prst="rect">
            <a:avLst/>
          </a:prstGeom>
          <a:noFill/>
        </p:spPr>
      </p:pic>
      <p:pic>
        <p:nvPicPr>
          <p:cNvPr id="40" name="Picture 2" descr="http://abilisoft.com/FileLibrary/1f4a745f-24aa-474c-8c03-8213d4015f46.png">
            <a:extLst>
              <a:ext uri="{FF2B5EF4-FFF2-40B4-BE49-F238E27FC236}">
                <a16:creationId xmlns:a16="http://schemas.microsoft.com/office/drawing/2014/main" id="{6D15AA90-12D0-E246-A819-36AC2BAFF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1825" y="1883004"/>
            <a:ext cx="655437" cy="313517"/>
          </a:xfrm>
          <a:prstGeom prst="rect">
            <a:avLst/>
          </a:prstGeom>
          <a:noFill/>
        </p:spPr>
      </p:pic>
      <p:pic>
        <p:nvPicPr>
          <p:cNvPr id="41" name="Picture 6" descr="http://tstat.polito.it/img/tstat.logo.bw_difference.png">
            <a:extLst>
              <a:ext uri="{FF2B5EF4-FFF2-40B4-BE49-F238E27FC236}">
                <a16:creationId xmlns:a16="http://schemas.microsoft.com/office/drawing/2014/main" id="{DD26FE0C-CD97-9845-BB34-055D6C651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3777" y="2257855"/>
            <a:ext cx="1260766" cy="293470"/>
          </a:xfrm>
          <a:prstGeom prst="rect">
            <a:avLst/>
          </a:prstGeom>
          <a:noFill/>
        </p:spPr>
      </p:pic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1E9B2BDA-FD04-FC4A-B761-3F280972F103}"/>
              </a:ext>
            </a:extLst>
          </p:cNvPr>
          <p:cNvCxnSpPr>
            <a:cxnSpLocks/>
          </p:cNvCxnSpPr>
          <p:nvPr/>
        </p:nvCxnSpPr>
        <p:spPr>
          <a:xfrm>
            <a:off x="7902593" y="2124643"/>
            <a:ext cx="6399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>
            <a:extLst>
              <a:ext uri="{FF2B5EF4-FFF2-40B4-BE49-F238E27FC236}">
                <a16:creationId xmlns:a16="http://schemas.microsoft.com/office/drawing/2014/main" id="{11DD697E-AFF1-4741-B164-1B7BD2B0F31C}"/>
              </a:ext>
            </a:extLst>
          </p:cNvPr>
          <p:cNvCxnSpPr>
            <a:cxnSpLocks/>
          </p:cNvCxnSpPr>
          <p:nvPr/>
        </p:nvCxnSpPr>
        <p:spPr>
          <a:xfrm>
            <a:off x="9295164" y="2149620"/>
            <a:ext cx="11563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ccia bidirezionale orizzontale 28">
            <a:extLst>
              <a:ext uri="{FF2B5EF4-FFF2-40B4-BE49-F238E27FC236}">
                <a16:creationId xmlns:a16="http://schemas.microsoft.com/office/drawing/2014/main" id="{A92D24D4-8408-AC4F-AE95-22D977E22D1B}"/>
              </a:ext>
            </a:extLst>
          </p:cNvPr>
          <p:cNvSpPr/>
          <p:nvPr/>
        </p:nvSpPr>
        <p:spPr>
          <a:xfrm>
            <a:off x="7837800" y="4284424"/>
            <a:ext cx="932918" cy="417590"/>
          </a:xfrm>
          <a:prstGeom prst="leftRightArrow">
            <a:avLst/>
          </a:prstGeom>
          <a:solidFill>
            <a:schemeClr val="accent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ccia bidirezionale orizzontale 29">
            <a:extLst>
              <a:ext uri="{FF2B5EF4-FFF2-40B4-BE49-F238E27FC236}">
                <a16:creationId xmlns:a16="http://schemas.microsoft.com/office/drawing/2014/main" id="{FDA09B76-2F1D-DD47-9197-AEF1D8D449EB}"/>
              </a:ext>
            </a:extLst>
          </p:cNvPr>
          <p:cNvSpPr/>
          <p:nvPr/>
        </p:nvSpPr>
        <p:spPr>
          <a:xfrm>
            <a:off x="8858333" y="4031121"/>
            <a:ext cx="2364900" cy="417590"/>
          </a:xfrm>
          <a:prstGeom prst="leftRightArrow">
            <a:avLst/>
          </a:prstGeom>
          <a:solidFill>
            <a:schemeClr val="accent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F1229CB-A7D5-764B-902A-44131E594C2B}"/>
              </a:ext>
            </a:extLst>
          </p:cNvPr>
          <p:cNvSpPr txBox="1"/>
          <p:nvPr/>
        </p:nvSpPr>
        <p:spPr>
          <a:xfrm>
            <a:off x="7791357" y="4847680"/>
            <a:ext cx="1014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Access network delay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3526F59E-C126-C644-BCF6-4B93DDEBAD9C}"/>
              </a:ext>
            </a:extLst>
          </p:cNvPr>
          <p:cNvSpPr txBox="1"/>
          <p:nvPr/>
        </p:nvSpPr>
        <p:spPr>
          <a:xfrm>
            <a:off x="9617398" y="4632424"/>
            <a:ext cx="1014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Core network delay</a:t>
            </a: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CBB5956A-71E8-F34B-AF90-F5026A781A3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0076" y="3532189"/>
            <a:ext cx="3145296" cy="2358972"/>
          </a:xfrm>
          <a:prstGeom prst="rect">
            <a:avLst/>
          </a:prstGeom>
        </p:spPr>
      </p:pic>
      <p:sp>
        <p:nvSpPr>
          <p:cNvPr id="20" name="Fumetto 4 19">
            <a:extLst>
              <a:ext uri="{FF2B5EF4-FFF2-40B4-BE49-F238E27FC236}">
                <a16:creationId xmlns:a16="http://schemas.microsoft.com/office/drawing/2014/main" id="{7FE576A2-BE79-4B47-A273-80DFDA6CA3CD}"/>
              </a:ext>
            </a:extLst>
          </p:cNvPr>
          <p:cNvSpPr/>
          <p:nvPr/>
        </p:nvSpPr>
        <p:spPr>
          <a:xfrm>
            <a:off x="3328224" y="1145135"/>
            <a:ext cx="4360701" cy="2201241"/>
          </a:xfrm>
          <a:prstGeom prst="cloudCallou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400" b="1" dirty="0">
                <a:solidFill>
                  <a:schemeClr val="tx1"/>
                </a:solidFill>
              </a:rPr>
              <a:t>…Because access delay is negligible…</a:t>
            </a:r>
          </a:p>
          <a:p>
            <a:pPr algn="ctr"/>
            <a:r>
              <a:rPr lang="en" sz="2400" b="1" dirty="0">
                <a:solidFill>
                  <a:schemeClr val="tx1"/>
                </a:solidFill>
              </a:rPr>
              <a:t>… right?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6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7D7D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7D7D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7D7D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7D7D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7D7D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7D7D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7D7D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42" grpId="0"/>
      <p:bldP spid="43" grpId="0"/>
      <p:bldP spid="13" grpId="0" animBg="1"/>
      <p:bldP spid="29" grpId="0" animBg="1"/>
      <p:bldP spid="30" grpId="0" animBg="1"/>
      <p:bldP spid="19" grpId="0"/>
      <p:bldP spid="32" grpId="0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6DD6E9-F431-124D-804C-87E599017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/>
              <a:t>The birth of the sub-millisecond Caching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E35AB3-7AF4-DF4B-BF5C-F63913563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RTT Distributions</a:t>
            </a:r>
          </a:p>
          <a:p>
            <a:pPr lvl="1"/>
            <a:r>
              <a:rPr lang="en-US" dirty="0"/>
              <a:t>April 2014 vs April 2017</a:t>
            </a:r>
          </a:p>
          <a:p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C3BBFCB-9CB1-B546-AC27-1DD8EC1AC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9045" y="3348000"/>
            <a:ext cx="5882033" cy="2880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3E6FE0B-B8AE-9248-A986-32CFBB9BA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06" y="3348000"/>
            <a:ext cx="5882031" cy="2880000"/>
          </a:xfrm>
          <a:prstGeom prst="rect">
            <a:avLst/>
          </a:prstGeom>
        </p:spPr>
      </p:pic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0A67CCC8-7D0E-3344-9121-7C8D6DCB7512}"/>
              </a:ext>
            </a:extLst>
          </p:cNvPr>
          <p:cNvCxnSpPr>
            <a:cxnSpLocks/>
          </p:cNvCxnSpPr>
          <p:nvPr/>
        </p:nvCxnSpPr>
        <p:spPr>
          <a:xfrm>
            <a:off x="913663" y="4709471"/>
            <a:ext cx="2435831" cy="0"/>
          </a:xfrm>
          <a:prstGeom prst="line">
            <a:avLst/>
          </a:prstGeom>
          <a:ln w="25400">
            <a:solidFill>
              <a:srgbClr val="13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8C30847D-27AB-B745-AD98-2F751AEB1D92}"/>
              </a:ext>
            </a:extLst>
          </p:cNvPr>
          <p:cNvCxnSpPr>
            <a:cxnSpLocks/>
          </p:cNvCxnSpPr>
          <p:nvPr/>
        </p:nvCxnSpPr>
        <p:spPr>
          <a:xfrm flipV="1">
            <a:off x="3296430" y="4703376"/>
            <a:ext cx="0" cy="857303"/>
          </a:xfrm>
          <a:prstGeom prst="line">
            <a:avLst/>
          </a:prstGeom>
          <a:ln w="25400">
            <a:solidFill>
              <a:srgbClr val="13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08164EC5-B7B8-5044-A421-E28F20BA20F0}"/>
              </a:ext>
            </a:extLst>
          </p:cNvPr>
          <p:cNvCxnSpPr>
            <a:cxnSpLocks/>
          </p:cNvCxnSpPr>
          <p:nvPr/>
        </p:nvCxnSpPr>
        <p:spPr>
          <a:xfrm>
            <a:off x="913663" y="3851834"/>
            <a:ext cx="3709275" cy="0"/>
          </a:xfrm>
          <a:prstGeom prst="line">
            <a:avLst/>
          </a:prstGeom>
          <a:ln w="25400">
            <a:solidFill>
              <a:srgbClr val="13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03EB82F0-13BF-DD42-AA91-ADF0BD44A8BB}"/>
              </a:ext>
            </a:extLst>
          </p:cNvPr>
          <p:cNvCxnSpPr>
            <a:cxnSpLocks/>
          </p:cNvCxnSpPr>
          <p:nvPr/>
        </p:nvCxnSpPr>
        <p:spPr>
          <a:xfrm flipV="1">
            <a:off x="4622938" y="3851833"/>
            <a:ext cx="0" cy="1708844"/>
          </a:xfrm>
          <a:prstGeom prst="line">
            <a:avLst/>
          </a:prstGeom>
          <a:ln w="25400">
            <a:solidFill>
              <a:srgbClr val="13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>
            <a:extLst>
              <a:ext uri="{FF2B5EF4-FFF2-40B4-BE49-F238E27FC236}">
                <a16:creationId xmlns:a16="http://schemas.microsoft.com/office/drawing/2014/main" id="{57FC3D15-4E50-074C-8195-398101F7478E}"/>
              </a:ext>
            </a:extLst>
          </p:cNvPr>
          <p:cNvCxnSpPr>
            <a:cxnSpLocks/>
          </p:cNvCxnSpPr>
          <p:nvPr/>
        </p:nvCxnSpPr>
        <p:spPr>
          <a:xfrm flipV="1">
            <a:off x="3349494" y="3851833"/>
            <a:ext cx="0" cy="1708844"/>
          </a:xfrm>
          <a:prstGeom prst="line">
            <a:avLst/>
          </a:prstGeom>
          <a:ln w="25400">
            <a:solidFill>
              <a:srgbClr val="13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31B1989F-EBEC-0449-8D84-EE264C65F048}"/>
              </a:ext>
            </a:extLst>
          </p:cNvPr>
          <p:cNvCxnSpPr>
            <a:cxnSpLocks/>
          </p:cNvCxnSpPr>
          <p:nvPr/>
        </p:nvCxnSpPr>
        <p:spPr>
          <a:xfrm>
            <a:off x="7141399" y="3872853"/>
            <a:ext cx="2390059" cy="0"/>
          </a:xfrm>
          <a:prstGeom prst="line">
            <a:avLst/>
          </a:prstGeom>
          <a:ln w="25400">
            <a:solidFill>
              <a:srgbClr val="13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tangolo 33">
            <a:extLst>
              <a:ext uri="{FF2B5EF4-FFF2-40B4-BE49-F238E27FC236}">
                <a16:creationId xmlns:a16="http://schemas.microsoft.com/office/drawing/2014/main" id="{A57299C6-009C-0040-9B3E-0108D1DC76AC}"/>
              </a:ext>
            </a:extLst>
          </p:cNvPr>
          <p:cNvSpPr/>
          <p:nvPr/>
        </p:nvSpPr>
        <p:spPr>
          <a:xfrm>
            <a:off x="1163469" y="3780979"/>
            <a:ext cx="1872000" cy="200866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Connettore 1 30">
            <a:extLst>
              <a:ext uri="{FF2B5EF4-FFF2-40B4-BE49-F238E27FC236}">
                <a16:creationId xmlns:a16="http://schemas.microsoft.com/office/drawing/2014/main" id="{8CE61F77-808C-7440-988B-C6BD6524DF26}"/>
              </a:ext>
            </a:extLst>
          </p:cNvPr>
          <p:cNvCxnSpPr>
            <a:cxnSpLocks/>
          </p:cNvCxnSpPr>
          <p:nvPr/>
        </p:nvCxnSpPr>
        <p:spPr>
          <a:xfrm flipV="1">
            <a:off x="9531458" y="3881412"/>
            <a:ext cx="0" cy="1679266"/>
          </a:xfrm>
          <a:prstGeom prst="line">
            <a:avLst/>
          </a:prstGeom>
          <a:ln w="25400">
            <a:solidFill>
              <a:srgbClr val="13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magine 26">
            <a:extLst>
              <a:ext uri="{FF2B5EF4-FFF2-40B4-BE49-F238E27FC236}">
                <a16:creationId xmlns:a16="http://schemas.microsoft.com/office/drawing/2014/main" id="{F6E2A050-6F43-734E-BDDD-F65FDE53F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96" y="3346512"/>
            <a:ext cx="5882034" cy="2880000"/>
          </a:xfrm>
          <a:prstGeom prst="rect">
            <a:avLst/>
          </a:prstGeom>
        </p:spPr>
      </p:pic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4FDF2791-DF1E-7745-AC59-20DCD32E4204}"/>
              </a:ext>
            </a:extLst>
          </p:cNvPr>
          <p:cNvSpPr txBox="1"/>
          <p:nvPr/>
        </p:nvSpPr>
        <p:spPr>
          <a:xfrm>
            <a:off x="3152801" y="5590800"/>
            <a:ext cx="29367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541BEFB9-8DB7-2A44-ABE8-27E4C7ABA100}"/>
              </a:ext>
            </a:extLst>
          </p:cNvPr>
          <p:cNvSpPr/>
          <p:nvPr/>
        </p:nvSpPr>
        <p:spPr>
          <a:xfrm>
            <a:off x="4546351" y="3623891"/>
            <a:ext cx="3690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🙁</a:t>
            </a: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DDD0EFE1-1263-0647-9256-D0F3D6BDDD09}"/>
              </a:ext>
            </a:extLst>
          </p:cNvPr>
          <p:cNvSpPr/>
          <p:nvPr/>
        </p:nvSpPr>
        <p:spPr>
          <a:xfrm>
            <a:off x="3176935" y="3424264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🙂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52811DFC-7662-9646-A3DF-1C7182B9274D}"/>
              </a:ext>
            </a:extLst>
          </p:cNvPr>
          <p:cNvSpPr txBox="1"/>
          <p:nvPr/>
        </p:nvSpPr>
        <p:spPr>
          <a:xfrm>
            <a:off x="4435598" y="5590800"/>
            <a:ext cx="4026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3941D351-8B21-5B47-85CD-ED8F4C41CAF6}"/>
              </a:ext>
            </a:extLst>
          </p:cNvPr>
          <p:cNvSpPr/>
          <p:nvPr/>
        </p:nvSpPr>
        <p:spPr>
          <a:xfrm>
            <a:off x="7325665" y="3796080"/>
            <a:ext cx="1872000" cy="205160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Immagine 41">
            <a:extLst>
              <a:ext uri="{FF2B5EF4-FFF2-40B4-BE49-F238E27FC236}">
                <a16:creationId xmlns:a16="http://schemas.microsoft.com/office/drawing/2014/main" id="{9D24CAC7-FE0E-6A4E-A1C5-E208BA16A1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9044" y="3346512"/>
            <a:ext cx="5882034" cy="2880000"/>
          </a:xfrm>
          <a:prstGeom prst="rect">
            <a:avLst/>
          </a:prstGeom>
        </p:spPr>
      </p:pic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ACBBB72C-934A-634A-BF55-6BC41CC61ED4}"/>
              </a:ext>
            </a:extLst>
          </p:cNvPr>
          <p:cNvSpPr txBox="1"/>
          <p:nvPr/>
        </p:nvSpPr>
        <p:spPr>
          <a:xfrm>
            <a:off x="9373030" y="5590800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AA88E273-7FD1-1042-AA5F-770AB0F64EBA}"/>
              </a:ext>
            </a:extLst>
          </p:cNvPr>
          <p:cNvCxnSpPr>
            <a:cxnSpLocks/>
            <a:stCxn id="39" idx="2"/>
          </p:cNvCxnSpPr>
          <p:nvPr/>
        </p:nvCxnSpPr>
        <p:spPr>
          <a:xfrm flipH="1">
            <a:off x="7141399" y="4890701"/>
            <a:ext cx="1124859" cy="0"/>
          </a:xfrm>
          <a:prstGeom prst="straightConnector1">
            <a:avLst/>
          </a:prstGeom>
          <a:ln w="25400">
            <a:solidFill>
              <a:srgbClr val="13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02F0A856-5E48-604D-A3E6-FF67956E55D4}"/>
              </a:ext>
            </a:extLst>
          </p:cNvPr>
          <p:cNvCxnSpPr>
            <a:cxnSpLocks/>
          </p:cNvCxnSpPr>
          <p:nvPr/>
        </p:nvCxnSpPr>
        <p:spPr>
          <a:xfrm>
            <a:off x="8261665" y="4871061"/>
            <a:ext cx="1" cy="666436"/>
          </a:xfrm>
          <a:prstGeom prst="straightConnector1">
            <a:avLst/>
          </a:prstGeom>
          <a:ln w="25400">
            <a:solidFill>
              <a:srgbClr val="13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132DFF99-44B0-B244-98EF-6872F42932B1}"/>
              </a:ext>
            </a:extLst>
          </p:cNvPr>
          <p:cNvSpPr txBox="1"/>
          <p:nvPr/>
        </p:nvSpPr>
        <p:spPr>
          <a:xfrm>
            <a:off x="8045685" y="4490591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😃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B7A3CE53-7334-0044-95B3-E37D6758265F}"/>
              </a:ext>
            </a:extLst>
          </p:cNvPr>
          <p:cNvSpPr/>
          <p:nvPr/>
        </p:nvSpPr>
        <p:spPr>
          <a:xfrm>
            <a:off x="9520619" y="3823946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🙂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A02D844E-DD61-184C-92FD-4B64EFCB6C7E}"/>
              </a:ext>
            </a:extLst>
          </p:cNvPr>
          <p:cNvSpPr txBox="1"/>
          <p:nvPr/>
        </p:nvSpPr>
        <p:spPr>
          <a:xfrm>
            <a:off x="6649892" y="4703376"/>
            <a:ext cx="57099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0.37</a:t>
            </a:r>
          </a:p>
        </p:txBody>
      </p:sp>
      <p:pic>
        <p:nvPicPr>
          <p:cNvPr id="53" name="Immagine 52">
            <a:extLst>
              <a:ext uri="{FF2B5EF4-FFF2-40B4-BE49-F238E27FC236}">
                <a16:creationId xmlns:a16="http://schemas.microsoft.com/office/drawing/2014/main" id="{2297F9F5-D7A6-014C-A596-4E90B99C899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703" y="2638471"/>
            <a:ext cx="1881413" cy="1411060"/>
          </a:xfrm>
          <a:prstGeom prst="rect">
            <a:avLst/>
          </a:prstGeom>
        </p:spPr>
      </p:pic>
      <p:sp>
        <p:nvSpPr>
          <p:cNvPr id="54" name="Fumetto 4 53">
            <a:extLst>
              <a:ext uri="{FF2B5EF4-FFF2-40B4-BE49-F238E27FC236}">
                <a16:creationId xmlns:a16="http://schemas.microsoft.com/office/drawing/2014/main" id="{385DB109-574E-AE47-9DEF-09CED4D5446E}"/>
              </a:ext>
            </a:extLst>
          </p:cNvPr>
          <p:cNvSpPr/>
          <p:nvPr/>
        </p:nvSpPr>
        <p:spPr>
          <a:xfrm>
            <a:off x="6211142" y="911883"/>
            <a:ext cx="4001288" cy="1879793"/>
          </a:xfrm>
          <a:prstGeom prst="cloudCallou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2400" b="1" dirty="0">
                <a:solidFill>
                  <a:schemeClr val="tx1"/>
                </a:solidFill>
              </a:rPr>
              <a:t>The CDN is inside the </a:t>
            </a:r>
            <a:r>
              <a:rPr lang="en" sz="2400" b="1" dirty="0" err="1">
                <a:solidFill>
                  <a:schemeClr val="tx1"/>
                </a:solidFill>
              </a:rPr>
              <a:t>PoP</a:t>
            </a:r>
            <a:r>
              <a:rPr lang="en" sz="2400" b="1" dirty="0">
                <a:solidFill>
                  <a:schemeClr val="tx1"/>
                </a:solidFill>
              </a:rPr>
              <a:t>!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7C2372BB-5E1D-EB4F-AD69-77FACEA32940}"/>
              </a:ext>
            </a:extLst>
          </p:cNvPr>
          <p:cNvSpPr txBox="1"/>
          <p:nvPr/>
        </p:nvSpPr>
        <p:spPr>
          <a:xfrm>
            <a:off x="8044980" y="5590800"/>
            <a:ext cx="45717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3C460DF3-2985-5645-ACE2-B92D4385AEF5}"/>
              </a:ext>
            </a:extLst>
          </p:cNvPr>
          <p:cNvSpPr/>
          <p:nvPr/>
        </p:nvSpPr>
        <p:spPr>
          <a:xfrm>
            <a:off x="218810" y="4944313"/>
            <a:ext cx="11520000" cy="1077218"/>
          </a:xfrm>
          <a:prstGeom prst="rect">
            <a:avLst/>
          </a:prstGeom>
          <a:ln>
            <a:solidFill>
              <a:srgbClr val="F1F3F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sz="3200" dirty="0">
                <a:solidFill>
                  <a:schemeClr val="dk1"/>
                </a:solidFill>
              </a:rPr>
              <a:t>CDNs are making sub-millisecond internet possible</a:t>
            </a:r>
          </a:p>
          <a:p>
            <a:pPr algn="ctr"/>
            <a:r>
              <a:rPr lang="en" sz="3200" dirty="0">
                <a:solidFill>
                  <a:schemeClr val="dk1"/>
                </a:solidFill>
              </a:rPr>
              <a:t>New </a:t>
            </a:r>
            <a:r>
              <a:rPr lang="it-IT" sz="3200" dirty="0" err="1">
                <a:solidFill>
                  <a:schemeClr val="dk1"/>
                </a:solidFill>
              </a:rPr>
              <a:t>headache</a:t>
            </a:r>
            <a:r>
              <a:rPr lang="en" sz="3200" dirty="0">
                <a:solidFill>
                  <a:schemeClr val="dk1"/>
                </a:solidFill>
              </a:rPr>
              <a:t> for the ISPs: host/manage CDNs inside their network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9284D9B-61BB-1B41-AC7A-33E93EDEC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597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7" grpId="0"/>
      <p:bldP spid="38" grpId="0"/>
      <p:bldP spid="41" grpId="0"/>
      <p:bldP spid="43" grpId="0" animBg="1"/>
      <p:bldP spid="44" grpId="0"/>
      <p:bldP spid="39" grpId="0"/>
      <p:bldP spid="40" grpId="0"/>
      <p:bldP spid="51" grpId="0"/>
      <p:bldP spid="54" grpId="0" animBg="1"/>
      <p:bldP spid="61" grpId="0"/>
      <p:bldP spid="52" grpId="0" animBg="1"/>
      <p:bldP spid="5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864DAE-E37F-864B-9601-28AAE8212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&amp; Future Work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D5F212-1281-DF42-9BB0-6D0AA71A6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774"/>
            <a:ext cx="10515600" cy="4721359"/>
          </a:xfrm>
        </p:spPr>
        <p:txBody>
          <a:bodyPr>
            <a:noAutofit/>
          </a:bodyPr>
          <a:lstStyle/>
          <a:p>
            <a:r>
              <a:rPr lang="en" sz="3200" dirty="0"/>
              <a:t>Q1: </a:t>
            </a:r>
            <a:r>
              <a:rPr lang="en-US" dirty="0"/>
              <a:t>Households</a:t>
            </a:r>
            <a:r>
              <a:rPr lang="en" dirty="0"/>
              <a:t> daily traffic </a:t>
            </a:r>
            <a:r>
              <a:rPr lang="en" b="1" dirty="0"/>
              <a:t>more than doubled </a:t>
            </a:r>
          </a:p>
          <a:p>
            <a:r>
              <a:rPr lang="en" sz="3200" dirty="0"/>
              <a:t>Q2: </a:t>
            </a:r>
            <a:r>
              <a:rPr lang="en" dirty="0"/>
              <a:t>Quick </a:t>
            </a:r>
            <a:r>
              <a:rPr lang="en" b="1" dirty="0"/>
              <a:t>rise</a:t>
            </a:r>
            <a:r>
              <a:rPr lang="en" dirty="0"/>
              <a:t> of social applications </a:t>
            </a:r>
          </a:p>
          <a:p>
            <a:pPr lvl="1"/>
            <a:r>
              <a:rPr lang="en" sz="2800" dirty="0"/>
              <a:t>Able to generate massive amount of data</a:t>
            </a:r>
          </a:p>
          <a:p>
            <a:r>
              <a:rPr lang="en" sz="3200" dirty="0"/>
              <a:t>Q3: </a:t>
            </a:r>
            <a:r>
              <a:rPr lang="en" sz="3200" b="1" dirty="0"/>
              <a:t>Big players </a:t>
            </a:r>
            <a:r>
              <a:rPr lang="en" sz="3200" dirty="0"/>
              <a:t>experiment new protocols (&amp; imposing standards)</a:t>
            </a:r>
          </a:p>
          <a:p>
            <a:r>
              <a:rPr lang="en" sz="3200" dirty="0"/>
              <a:t>Q4: The infrastructure keeps </a:t>
            </a:r>
            <a:r>
              <a:rPr lang="en" sz="3200" b="1" dirty="0"/>
              <a:t>concentrating</a:t>
            </a:r>
            <a:r>
              <a:rPr lang="en" sz="3200" dirty="0"/>
              <a:t> and </a:t>
            </a:r>
            <a:r>
              <a:rPr lang="en" sz="3200" b="1" dirty="0"/>
              <a:t>specializing</a:t>
            </a:r>
            <a:endParaRPr lang="en" sz="2800" dirty="0"/>
          </a:p>
          <a:p>
            <a:r>
              <a:rPr lang="en" sz="3200" dirty="0"/>
              <a:t>Current and Future Work</a:t>
            </a:r>
          </a:p>
          <a:p>
            <a:pPr lvl="1"/>
            <a:r>
              <a:rPr lang="en" sz="2800" b="1" dirty="0"/>
              <a:t>Web portal </a:t>
            </a:r>
            <a:r>
              <a:rPr lang="en" sz="2800" dirty="0"/>
              <a:t>to make this data playable</a:t>
            </a:r>
          </a:p>
          <a:p>
            <a:pPr lvl="1"/>
            <a:r>
              <a:rPr lang="en" sz="2800" b="1" dirty="0"/>
              <a:t>New analytics </a:t>
            </a:r>
            <a:r>
              <a:rPr lang="en" sz="2800" dirty="0"/>
              <a:t>for…</a:t>
            </a:r>
            <a:endParaRPr lang="en-US" sz="28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EFA699C-EBF9-E746-A120-DD1A269A2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342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1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495961" y="-235534"/>
            <a:ext cx="5057197" cy="797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9983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83C54D-59EA-C448-B974-A0D1BF6B3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Goals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1A95495-E7A0-C74B-836A-2C592B0DD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2540" y="6492875"/>
            <a:ext cx="508322" cy="365125"/>
          </a:xfrm>
        </p:spPr>
        <p:txBody>
          <a:bodyPr/>
          <a:lstStyle/>
          <a:p>
            <a:fld id="{34A4E38D-9B8A-214E-A8BE-A7BF37EBEF02}" type="slidenum">
              <a:rPr lang="it-IT" smtClean="0"/>
              <a:t>2</a:t>
            </a:fld>
            <a:endParaRPr lang="it-IT"/>
          </a:p>
        </p:txBody>
      </p:sp>
      <p:pic>
        <p:nvPicPr>
          <p:cNvPr id="6" name="Picture 8" descr="scheme.png">
            <a:extLst>
              <a:ext uri="{FF2B5EF4-FFF2-40B4-BE49-F238E27FC236}">
                <a16:creationId xmlns:a16="http://schemas.microsoft.com/office/drawing/2014/main" id="{01467606-B2DD-C747-8F16-BE0EF20E022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2024" y="1532422"/>
            <a:ext cx="6660740" cy="3486284"/>
          </a:xfrm>
          <a:prstGeom prst="rect">
            <a:avLst/>
          </a:prstGeom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7E765AC2-7B39-844A-A508-CE4BB6698F93}"/>
              </a:ext>
            </a:extLst>
          </p:cNvPr>
          <p:cNvSpPr/>
          <p:nvPr/>
        </p:nvSpPr>
        <p:spPr>
          <a:xfrm>
            <a:off x="2243941" y="4963020"/>
            <a:ext cx="8771721" cy="13681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6" descr="eric_shmidt.jpg">
            <a:extLst>
              <a:ext uri="{FF2B5EF4-FFF2-40B4-BE49-F238E27FC236}">
                <a16:creationId xmlns:a16="http://schemas.microsoft.com/office/drawing/2014/main" id="{4C93D023-DE8A-6B4C-ACE0-DF6188AC485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59966" y="4664770"/>
            <a:ext cx="1713720" cy="2026442"/>
          </a:xfrm>
          <a:prstGeom prst="rect">
            <a:avLst/>
          </a:prstGeom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83FD8A40-961C-0844-8683-BD51B247C783}"/>
              </a:ext>
            </a:extLst>
          </p:cNvPr>
          <p:cNvSpPr txBox="1"/>
          <p:nvPr/>
        </p:nvSpPr>
        <p:spPr>
          <a:xfrm>
            <a:off x="4332174" y="5035028"/>
            <a:ext cx="6660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</a:rPr>
              <a:t>“The Internet is the first thing that humanity has built that humanity doesn't </a:t>
            </a:r>
            <a:r>
              <a:rPr lang="en-US" sz="2400" b="1" i="1" dirty="0">
                <a:solidFill>
                  <a:srgbClr val="C00000"/>
                </a:solidFill>
              </a:rPr>
              <a:t>understand</a:t>
            </a:r>
            <a:r>
              <a:rPr lang="en-US" sz="2400" i="1" dirty="0">
                <a:solidFill>
                  <a:srgbClr val="000000"/>
                </a:solidFill>
              </a:rPr>
              <a:t>, the largest experiment in </a:t>
            </a:r>
            <a:r>
              <a:rPr lang="en-US" sz="2400" b="1" i="1" dirty="0">
                <a:solidFill>
                  <a:srgbClr val="C00000"/>
                </a:solidFill>
              </a:rPr>
              <a:t>anarchy</a:t>
            </a:r>
            <a:r>
              <a:rPr lang="en-US" sz="2400" i="1" dirty="0">
                <a:solidFill>
                  <a:srgbClr val="000000"/>
                </a:solidFill>
              </a:rPr>
              <a:t> that we have ever had.”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BF3D4F42-EEAF-3C44-8D41-B959EDF3C8D4}"/>
              </a:ext>
            </a:extLst>
          </p:cNvPr>
          <p:cNvSpPr/>
          <p:nvPr/>
        </p:nvSpPr>
        <p:spPr>
          <a:xfrm>
            <a:off x="5808338" y="6320954"/>
            <a:ext cx="4549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i="1" dirty="0">
                <a:solidFill>
                  <a:srgbClr val="000000"/>
                </a:solidFill>
              </a:rPr>
              <a:t>Eric Schmidt – ex Google Exec. Chairman </a:t>
            </a:r>
          </a:p>
        </p:txBody>
      </p:sp>
    </p:spTree>
    <p:extLst>
      <p:ext uri="{BB962C8B-B14F-4D97-AF65-F5344CB8AC3E}">
        <p14:creationId xmlns:p14="http://schemas.microsoft.com/office/powerpoint/2010/main" val="297197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EFD4066C-AD48-4B99-9D24-0B2362AA55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000" y="3312000"/>
            <a:ext cx="5599999" cy="3600000"/>
          </a:xfrm>
          <a:prstGeom prst="rect">
            <a:avLst/>
          </a:prstGeom>
        </p:spPr>
      </p:pic>
      <p:pic>
        <p:nvPicPr>
          <p:cNvPr id="19" name="Immagine 18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9BC5F362-BFD9-48F6-AA49-E1BA2454EA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3312000"/>
            <a:ext cx="5599999" cy="3600000"/>
          </a:xfrm>
          <a:prstGeom prst="rect">
            <a:avLst/>
          </a:prstGeom>
        </p:spPr>
      </p:pic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7BF1AF4A-B87C-AA43-A3E6-77D74722B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775"/>
            <a:ext cx="10368000" cy="204726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Popularity </a:t>
            </a:r>
            <a:r>
              <a:rPr lang="en-US" b="1" dirty="0"/>
              <a:t>tops in 2016</a:t>
            </a:r>
          </a:p>
          <a:p>
            <a:pPr>
              <a:lnSpc>
                <a:spcPct val="100000"/>
              </a:lnSpc>
            </a:pPr>
            <a:r>
              <a:rPr lang="en-US" dirty="0"/>
              <a:t>Per-user traffic </a:t>
            </a:r>
            <a:r>
              <a:rPr lang="en-US" b="1" dirty="0"/>
              <a:t>drops mid 2016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5745424-9A65-4DC8-9DC2-7933D68AD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75" y="23150"/>
            <a:ext cx="10368000" cy="1014153"/>
          </a:xfrm>
        </p:spPr>
        <p:txBody>
          <a:bodyPr>
            <a:noAutofit/>
          </a:bodyPr>
          <a:lstStyle/>
          <a:p>
            <a:r>
              <a:rPr lang="en" sz="3600" dirty="0">
                <a:solidFill>
                  <a:srgbClr val="000000"/>
                </a:solidFill>
                <a:latin typeface="DIN"/>
                <a:ea typeface="DIN"/>
              </a:rPr>
              <a:t>What is the traffic load imposed by web services?</a:t>
            </a:r>
            <a:endParaRPr lang="en" sz="36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E9F5003-AE41-4A7D-B173-82C275491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20</a:t>
            </a:fld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40DF712-C248-3E47-8067-C208E7FEDC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6903" y="1848776"/>
            <a:ext cx="1461097" cy="124856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4CF4484-9520-AA4E-91B6-65D6C005067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7999" y="1836000"/>
            <a:ext cx="1795999" cy="134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9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036109-19E6-CB4F-8FB0-6376203A3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DIN"/>
                <a:ea typeface="DIN"/>
              </a:rPr>
              <a:t>Traffic</a:t>
            </a:r>
            <a:r>
              <a:rPr lang="en" dirty="0">
                <a:solidFill>
                  <a:srgbClr val="000000"/>
                </a:solidFill>
                <a:latin typeface="DIN"/>
                <a:ea typeface="DIN"/>
              </a:rPr>
              <a:t> Consumption Increase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42CAE0-9ABB-7D4E-946B-4C139208C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800" y="1850400"/>
            <a:ext cx="10515600" cy="1192376"/>
          </a:xfrm>
        </p:spPr>
        <p:txBody>
          <a:bodyPr>
            <a:normAutofit/>
          </a:bodyPr>
          <a:lstStyle/>
          <a:p>
            <a:r>
              <a:rPr lang="en-US" dirty="0"/>
              <a:t>Average download per user per day</a:t>
            </a:r>
          </a:p>
          <a:p>
            <a:pPr lvl="1"/>
            <a:r>
              <a:rPr lang="en-US" dirty="0"/>
              <a:t>Increases at constant rate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25330D-3E1C-7E43-ADF0-D6D1BE028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21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FFBFC26-81A7-F847-97BD-FD8029EEBB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092" y="3788781"/>
            <a:ext cx="5148908" cy="238375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E0893F31-90C9-7341-BACB-0EA806A8C8EE}"/>
              </a:ext>
            </a:extLst>
          </p:cNvPr>
          <p:cNvSpPr/>
          <p:nvPr/>
        </p:nvSpPr>
        <p:spPr>
          <a:xfrm flipH="1">
            <a:off x="8853862" y="4775292"/>
            <a:ext cx="88668" cy="785399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7C9F31F-8C05-114D-BFDB-F8BC8A3444B7}"/>
              </a:ext>
            </a:extLst>
          </p:cNvPr>
          <p:cNvSpPr/>
          <p:nvPr/>
        </p:nvSpPr>
        <p:spPr>
          <a:xfrm>
            <a:off x="11354400" y="4102681"/>
            <a:ext cx="97794" cy="1458010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C8A894CD-70E9-8645-A5C4-6BE1A39494E9}"/>
              </a:ext>
            </a:extLst>
          </p:cNvPr>
          <p:cNvSpPr txBox="1">
            <a:spLocks/>
          </p:cNvSpPr>
          <p:nvPr/>
        </p:nvSpPr>
        <p:spPr>
          <a:xfrm>
            <a:off x="846478" y="2653732"/>
            <a:ext cx="6353313" cy="303728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DIN" charset="0"/>
                <a:ea typeface="DIN" charset="0"/>
                <a:cs typeface="D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kern="1200">
                <a:solidFill>
                  <a:schemeClr val="tx1"/>
                </a:solidFill>
                <a:latin typeface="DIN" charset="0"/>
                <a:ea typeface="DIN" charset="0"/>
                <a:cs typeface="DI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DIN" charset="0"/>
                <a:ea typeface="DIN" charset="0"/>
                <a:cs typeface="DI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DIN" charset="0"/>
                <a:ea typeface="DIN" charset="0"/>
                <a:cs typeface="DI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DIN" charset="0"/>
                <a:ea typeface="DIN" charset="0"/>
                <a:cs typeface="DI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Does it hold at every hour of the day?</a:t>
            </a:r>
          </a:p>
          <a:p>
            <a:r>
              <a:rPr lang="en-US" dirty="0"/>
              <a:t>Yes!</a:t>
            </a:r>
          </a:p>
          <a:p>
            <a:pPr lvl="1"/>
            <a:r>
              <a:rPr lang="en-US" dirty="0"/>
              <a:t>Late night traffic increases</a:t>
            </a:r>
          </a:p>
          <a:p>
            <a:pPr lvl="2"/>
            <a:r>
              <a:rPr lang="en" sz="1800" dirty="0"/>
              <a:t>automatic download of updates, machine-generated traffic like IoT devices</a:t>
            </a:r>
          </a:p>
          <a:p>
            <a:pPr lvl="2"/>
            <a:r>
              <a:rPr lang="en" sz="1800" dirty="0"/>
              <a:t>Larger for </a:t>
            </a:r>
            <a:r>
              <a:rPr lang="en" dirty="0">
                <a:solidFill>
                  <a:srgbClr val="FF0000"/>
                </a:solidFill>
                <a:latin typeface="Print Dashed" pitchFamily="2" charset="0"/>
              </a:rPr>
              <a:t>FTTH</a:t>
            </a:r>
            <a:r>
              <a:rPr lang="en" sz="1800" dirty="0"/>
              <a:t> due to different profiles</a:t>
            </a:r>
          </a:p>
          <a:p>
            <a:pPr lvl="1"/>
            <a:r>
              <a:rPr lang="en" dirty="0"/>
              <a:t>During prime time </a:t>
            </a:r>
            <a:r>
              <a:rPr lang="en" dirty="0">
                <a:solidFill>
                  <a:srgbClr val="FF0000"/>
                </a:solidFill>
                <a:latin typeface="Print Dashed" pitchFamily="2" charset="0"/>
              </a:rPr>
              <a:t>FTTH</a:t>
            </a:r>
            <a:r>
              <a:rPr lang="en" dirty="0"/>
              <a:t> has a higher increase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" sz="1800" dirty="0"/>
              <a:t>Video streaming content in higher definition</a:t>
            </a:r>
            <a:endParaRPr lang="en-US" sz="1800" dirty="0"/>
          </a:p>
          <a:p>
            <a:pPr lvl="2"/>
            <a:endParaRPr lang="en" sz="2400" dirty="0"/>
          </a:p>
          <a:p>
            <a:pPr lvl="2"/>
            <a:endParaRPr lang="en-US" dirty="0"/>
          </a:p>
        </p:txBody>
      </p:sp>
      <p:pic>
        <p:nvPicPr>
          <p:cNvPr id="8" name="Immagine 7" descr="Immagine che contiene oggetto&#10;&#10;Descrizione generata automaticamente">
            <a:extLst>
              <a:ext uri="{FF2B5EF4-FFF2-40B4-BE49-F238E27FC236}">
                <a16:creationId xmlns:a16="http://schemas.microsoft.com/office/drawing/2014/main" id="{106BDA56-6E3C-894D-BA69-4CFCD46BE8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3562" y="2163760"/>
            <a:ext cx="3928438" cy="182017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A1CD322C-93A5-6D4E-80BB-24EEAB83D2CC}"/>
              </a:ext>
            </a:extLst>
          </p:cNvPr>
          <p:cNvSpPr/>
          <p:nvPr/>
        </p:nvSpPr>
        <p:spPr>
          <a:xfrm>
            <a:off x="8880785" y="2340443"/>
            <a:ext cx="578841" cy="1192375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3120B9E-611D-B647-B0ED-C832740A68FE}"/>
              </a:ext>
            </a:extLst>
          </p:cNvPr>
          <p:cNvSpPr/>
          <p:nvPr/>
        </p:nvSpPr>
        <p:spPr>
          <a:xfrm>
            <a:off x="11335789" y="2340443"/>
            <a:ext cx="578841" cy="1192374"/>
          </a:xfrm>
          <a:prstGeom prst="rect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3F129F86-CCB3-D043-956A-C243839F3D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7240" y="2311938"/>
            <a:ext cx="1172759" cy="781839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95975E32-1DEA-9A4E-8863-33F5F582B5E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547" y="1173015"/>
            <a:ext cx="1780157" cy="1048683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B7C71038-57E2-E041-9969-7EEC115D217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3026" y="1226762"/>
            <a:ext cx="1529883" cy="1014153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BFC4D517-EE77-D741-9F63-1FFD432AEAB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9794" y="1356336"/>
            <a:ext cx="952145" cy="634763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2F756D49-D83E-1C45-941E-C3CBAEEBCFD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1038" y="1813864"/>
            <a:ext cx="756947" cy="318154"/>
          </a:xfrm>
          <a:prstGeom prst="rect">
            <a:avLst/>
          </a:prstGeom>
        </p:spPr>
      </p:pic>
      <p:sp>
        <p:nvSpPr>
          <p:cNvPr id="19" name="Rettangolo 18">
            <a:extLst>
              <a:ext uri="{FF2B5EF4-FFF2-40B4-BE49-F238E27FC236}">
                <a16:creationId xmlns:a16="http://schemas.microsoft.com/office/drawing/2014/main" id="{8900DCDC-A264-D748-8800-988A93105C34}"/>
              </a:ext>
            </a:extLst>
          </p:cNvPr>
          <p:cNvSpPr/>
          <p:nvPr/>
        </p:nvSpPr>
        <p:spPr>
          <a:xfrm>
            <a:off x="249511" y="4102681"/>
            <a:ext cx="11520000" cy="1446550"/>
          </a:xfrm>
          <a:prstGeom prst="rect">
            <a:avLst/>
          </a:prstGeom>
          <a:ln>
            <a:solidFill>
              <a:srgbClr val="F1F3F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b">
            <a:spAutoFit/>
          </a:bodyPr>
          <a:lstStyle/>
          <a:p>
            <a:pPr algn="ctr"/>
            <a:endParaRPr lang="it-IT" sz="3200" dirty="0"/>
          </a:p>
          <a:p>
            <a:pPr algn="ctr"/>
            <a:r>
              <a:rPr lang="it-IT" sz="3200" dirty="0"/>
              <a:t>The </a:t>
            </a:r>
            <a:r>
              <a:rPr lang="it-IT" sz="3200" dirty="0" err="1"/>
              <a:t>same</a:t>
            </a:r>
            <a:r>
              <a:rPr lang="it-IT" sz="3200" dirty="0"/>
              <a:t> </a:t>
            </a:r>
            <a:r>
              <a:rPr lang="it-IT" sz="3200" dirty="0" err="1"/>
              <a:t>user</a:t>
            </a:r>
            <a:r>
              <a:rPr lang="it-IT" sz="3200" dirty="0"/>
              <a:t> </a:t>
            </a:r>
            <a:r>
              <a:rPr lang="it-IT" sz="3200" dirty="0" err="1"/>
              <a:t>consume</a:t>
            </a:r>
            <a:r>
              <a:rPr lang="it-IT" sz="3200" dirty="0"/>
              <a:t> </a:t>
            </a:r>
            <a:r>
              <a:rPr lang="en" sz="3200" dirty="0"/>
              <a:t>twice the traffic</a:t>
            </a:r>
          </a:p>
          <a:p>
            <a:pPr algn="ctr"/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388185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9999000" y="9999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1" grpId="1" animBg="1"/>
      <p:bldP spid="13" grpId="0" animBg="1"/>
      <p:bldP spid="13" grpId="1" animBg="1"/>
      <p:bldP spid="19" grpId="0" animBg="1"/>
      <p:bldP spid="1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F6067AF5-2A4D-8B49-9939-467D714B69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8056" y="3544316"/>
            <a:ext cx="1118567" cy="79748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BC58B5B-394E-1C4C-95B3-939751AFA4D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15527"/>
            <a:ext cx="5710793" cy="23781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5172548-DCCE-C34E-B3DB-5AB8C68C5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Server Infrastructure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6DB35D-585F-5042-97A9-59EA83111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774"/>
            <a:ext cx="10515600" cy="18080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3000" dirty="0"/>
              <a:t>Server IP evolution over time</a:t>
            </a:r>
          </a:p>
          <a:p>
            <a:pPr lvl="1">
              <a:lnSpc>
                <a:spcPct val="110000"/>
              </a:lnSpc>
            </a:pPr>
            <a:r>
              <a:rPr lang="en-US" sz="2600" b="1" dirty="0">
                <a:solidFill>
                  <a:srgbClr val="FF0000"/>
                </a:solidFill>
              </a:rPr>
              <a:t>Red:</a:t>
            </a:r>
            <a:r>
              <a:rPr lang="en-US" sz="2600" dirty="0"/>
              <a:t> the IP address was dedicated </a:t>
            </a:r>
          </a:p>
          <a:p>
            <a:pPr lvl="1">
              <a:lnSpc>
                <a:spcPct val="110000"/>
              </a:lnSpc>
            </a:pPr>
            <a:r>
              <a:rPr lang="en-US" sz="2600" b="1" dirty="0">
                <a:solidFill>
                  <a:srgbClr val="0501FF"/>
                </a:solidFill>
              </a:rPr>
              <a:t>Blue:</a:t>
            </a:r>
            <a:r>
              <a:rPr lang="en-US" sz="2600" dirty="0"/>
              <a:t> the IP address </a:t>
            </a:r>
          </a:p>
          <a:p>
            <a:pPr lvl="1">
              <a:lnSpc>
                <a:spcPct val="110000"/>
              </a:lnSpc>
            </a:pPr>
            <a:r>
              <a:rPr lang="en-US" sz="2600" dirty="0"/>
              <a:t>no dot: the IP address was not contacted in that day</a:t>
            </a:r>
          </a:p>
          <a:p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5DE17DF-DFE9-F844-8D65-C3F8E564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355" y="3849326"/>
            <a:ext cx="1178091" cy="495166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B342C1E-8FFA-AC4B-9EE0-234AB4B1C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22</a:t>
            </a:fld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7B8BA69-F497-CB44-89E2-32DA4FEDF5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746126" y="4425717"/>
            <a:ext cx="6324336" cy="226800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E2A99ECE-7F67-F84A-A6DF-A05BBC652669}"/>
              </a:ext>
            </a:extLst>
          </p:cNvPr>
          <p:cNvSpPr/>
          <p:nvPr/>
        </p:nvSpPr>
        <p:spPr>
          <a:xfrm>
            <a:off x="1383779" y="3681002"/>
            <a:ext cx="3963772" cy="76944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lvl="1" algn="ctr"/>
            <a:r>
              <a:rPr lang="en-US" sz="2200" dirty="0"/>
              <a:t>Always used a totally </a:t>
            </a:r>
            <a:r>
              <a:rPr lang="en-US" sz="2200" b="1" dirty="0">
                <a:solidFill>
                  <a:srgbClr val="FF0000"/>
                </a:solidFill>
              </a:rPr>
              <a:t>dedicated</a:t>
            </a:r>
            <a:r>
              <a:rPr lang="en-US" sz="2200" dirty="0"/>
              <a:t> infrastructure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7A26A80-D595-384D-B01C-9CBA22B62D97}"/>
              </a:ext>
            </a:extLst>
          </p:cNvPr>
          <p:cNvSpPr/>
          <p:nvPr/>
        </p:nvSpPr>
        <p:spPr>
          <a:xfrm>
            <a:off x="7094687" y="3672876"/>
            <a:ext cx="4577200" cy="76944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lvl="1" algn="ctr"/>
            <a:r>
              <a:rPr lang="en-US" sz="2200" dirty="0"/>
              <a:t>In 2015 starts migrating to a </a:t>
            </a:r>
            <a:r>
              <a:rPr lang="en-US" sz="2200" b="1" dirty="0">
                <a:solidFill>
                  <a:srgbClr val="FF0000"/>
                </a:solidFill>
              </a:rPr>
              <a:t>dedicated</a:t>
            </a:r>
            <a:r>
              <a:rPr lang="en-US" sz="2200" dirty="0"/>
              <a:t> infrastructure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A7D2F8C-7EFC-2348-AF99-36531D5885F0}"/>
              </a:ext>
            </a:extLst>
          </p:cNvPr>
          <p:cNvSpPr/>
          <p:nvPr/>
        </p:nvSpPr>
        <p:spPr>
          <a:xfrm>
            <a:off x="9281160" y="4526280"/>
            <a:ext cx="2400300" cy="1508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2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DD6E30-481E-E549-8AA7-69B83940F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0000"/>
                </a:solidFill>
                <a:latin typeface="DIN"/>
              </a:rPr>
              <a:t>The Server</a:t>
            </a:r>
            <a:r>
              <a:rPr lang="en-US" dirty="0"/>
              <a:t> Convergence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10EE86-913E-4840-A026-39E5D61BA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775"/>
            <a:ext cx="10515600" cy="163758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Which Autonomous Systems are involved?</a:t>
            </a:r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5C2BC0C0-243E-0A4F-B4E9-75E4D49C35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359" y="3763906"/>
            <a:ext cx="5999996" cy="2700000"/>
          </a:xfrm>
          <a:prstGeom prst="rect">
            <a:avLst/>
          </a:prstGeom>
        </p:spPr>
      </p:pic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6FDE3865-AF53-C747-A3D2-01CB44F85F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3906"/>
            <a:ext cx="5999998" cy="2700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AA3F28A-4B6A-4C48-94B2-D9ACAF005D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416" y="3346831"/>
            <a:ext cx="1178091" cy="49516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8DC05B9-0E30-F047-8A42-88A32E21CFE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5848" y="3190815"/>
            <a:ext cx="1118567" cy="797488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17DF4C1F-3BFE-5948-A5DD-F773247E1DDF}"/>
              </a:ext>
            </a:extLst>
          </p:cNvPr>
          <p:cNvSpPr/>
          <p:nvPr/>
        </p:nvSpPr>
        <p:spPr>
          <a:xfrm>
            <a:off x="2063342" y="3192261"/>
            <a:ext cx="3713535" cy="81849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marL="0" lvl="1" algn="ctr">
              <a:lnSpc>
                <a:spcPct val="110000"/>
              </a:lnSpc>
            </a:pPr>
            <a:r>
              <a:rPr lang="en-US" sz="2200" dirty="0"/>
              <a:t>YouTube </a:t>
            </a:r>
            <a:r>
              <a:rPr lang="en-US" sz="2200" b="1" dirty="0" err="1">
                <a:solidFill>
                  <a:srgbClr val="88CFEC"/>
                </a:solidFill>
              </a:rPr>
              <a:t>PoP</a:t>
            </a:r>
            <a:r>
              <a:rPr lang="en-US" sz="2200" dirty="0"/>
              <a:t> integration during 2015</a:t>
            </a:r>
            <a:endParaRPr lang="it-IT" sz="2200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7D520D1-6B6D-4847-B668-FEC219CD5320}"/>
              </a:ext>
            </a:extLst>
          </p:cNvPr>
          <p:cNvSpPr/>
          <p:nvPr/>
        </p:nvSpPr>
        <p:spPr>
          <a:xfrm>
            <a:off x="7407145" y="3129671"/>
            <a:ext cx="4577200" cy="818494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marL="0" lvl="2" algn="ctr">
              <a:lnSpc>
                <a:spcPct val="110000"/>
              </a:lnSpc>
            </a:pPr>
            <a:r>
              <a:rPr lang="en-US" sz="2200" dirty="0"/>
              <a:t>Migration to </a:t>
            </a:r>
            <a:r>
              <a:rPr lang="en-US" sz="2200" b="1" dirty="0">
                <a:solidFill>
                  <a:srgbClr val="FFC2CB"/>
                </a:solidFill>
              </a:rPr>
              <a:t>Facebook</a:t>
            </a:r>
            <a:r>
              <a:rPr lang="en-US" sz="2200" dirty="0"/>
              <a:t> infrastructure started in 2014 ended in 2015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737046F-4E22-5C4C-AC73-1FD4013C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23</a:t>
            </a:fld>
            <a:endParaRPr lang="it-IT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F28D8D7-38E3-9D4E-B9CA-7038F118C43B}"/>
              </a:ext>
            </a:extLst>
          </p:cNvPr>
          <p:cNvSpPr/>
          <p:nvPr/>
        </p:nvSpPr>
        <p:spPr>
          <a:xfrm>
            <a:off x="8191152" y="4028267"/>
            <a:ext cx="1719082" cy="162785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012136D9-DBC9-3E4A-AE23-AA6056145CAF}"/>
              </a:ext>
            </a:extLst>
          </p:cNvPr>
          <p:cNvSpPr/>
          <p:nvPr/>
        </p:nvSpPr>
        <p:spPr>
          <a:xfrm>
            <a:off x="3453170" y="4027987"/>
            <a:ext cx="933881" cy="162813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1285CD61-2393-FD4F-B8F6-77B7F46F9D9B}"/>
              </a:ext>
            </a:extLst>
          </p:cNvPr>
          <p:cNvSpPr/>
          <p:nvPr/>
        </p:nvSpPr>
        <p:spPr>
          <a:xfrm>
            <a:off x="284576" y="5112911"/>
            <a:ext cx="11520000" cy="1077218"/>
          </a:xfrm>
          <a:prstGeom prst="rect">
            <a:avLst/>
          </a:prstGeom>
          <a:ln>
            <a:solidFill>
              <a:srgbClr val="F1F3F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dk1"/>
                </a:solidFill>
              </a:rPr>
              <a:t>Content providers deploy their own infrastructures </a:t>
            </a:r>
          </a:p>
          <a:p>
            <a:pPr algn="ctr"/>
            <a:r>
              <a:rPr lang="en-GB" sz="3200" dirty="0">
                <a:solidFill>
                  <a:schemeClr val="dk1"/>
                </a:solidFill>
              </a:rPr>
              <a:t>with thousands of IP addresses</a:t>
            </a:r>
          </a:p>
        </p:txBody>
      </p:sp>
    </p:spTree>
    <p:extLst>
      <p:ext uri="{BB962C8B-B14F-4D97-AF65-F5344CB8AC3E}">
        <p14:creationId xmlns:p14="http://schemas.microsoft.com/office/powerpoint/2010/main" val="148308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321EBE-A7E6-2943-BE8B-FFD084CD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Questions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99176C-CA7F-934F-845C-951EADD48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77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" sz="3200" dirty="0">
                <a:solidFill>
                  <a:srgbClr val="000000"/>
                </a:solidFill>
                <a:latin typeface="DIN"/>
                <a:ea typeface="DIN"/>
              </a:rPr>
              <a:t>How much does the user cost?</a:t>
            </a:r>
          </a:p>
          <a:p>
            <a:pPr marL="514350" indent="-514350">
              <a:buFont typeface="+mj-lt"/>
              <a:buAutoNum type="arabicPeriod"/>
            </a:pPr>
            <a:endParaRPr lang="en" sz="3200" dirty="0">
              <a:solidFill>
                <a:srgbClr val="000000"/>
              </a:solidFill>
              <a:latin typeface="DIN"/>
              <a:ea typeface="DIN"/>
            </a:endParaRPr>
          </a:p>
          <a:p>
            <a:pPr marL="514350" indent="-514350">
              <a:buFont typeface="+mj-lt"/>
              <a:buAutoNum type="arabicPeriod"/>
            </a:pPr>
            <a:r>
              <a:rPr lang="en" sz="3200" dirty="0">
                <a:solidFill>
                  <a:srgbClr val="000000"/>
                </a:solidFill>
                <a:latin typeface="DIN"/>
                <a:ea typeface="DIN"/>
              </a:rPr>
              <a:t>How users' habits changed?</a:t>
            </a:r>
          </a:p>
          <a:p>
            <a:pPr marL="514350" indent="-514350">
              <a:buFont typeface="+mj-lt"/>
              <a:buAutoNum type="arabicPeriod"/>
            </a:pPr>
            <a:endParaRPr lang="en" sz="3200" dirty="0">
              <a:solidFill>
                <a:srgbClr val="000000"/>
              </a:solidFill>
              <a:latin typeface="DIN"/>
              <a:ea typeface="DIN"/>
            </a:endParaRPr>
          </a:p>
          <a:p>
            <a:pPr marL="514350" indent="-514350">
              <a:buFont typeface="+mj-lt"/>
              <a:buAutoNum type="arabicPeriod"/>
            </a:pPr>
            <a:r>
              <a:rPr lang="en" sz="3200" dirty="0">
                <a:solidFill>
                  <a:srgbClr val="000000"/>
                </a:solidFill>
                <a:latin typeface="DIN"/>
                <a:ea typeface="DIN"/>
              </a:rPr>
              <a:t>How the protocols changed?</a:t>
            </a:r>
          </a:p>
          <a:p>
            <a:pPr marL="514350" indent="-514350">
              <a:buFont typeface="+mj-lt"/>
              <a:buAutoNum type="arabicPeriod"/>
            </a:pPr>
            <a:endParaRPr lang="en" sz="3200" dirty="0">
              <a:solidFill>
                <a:srgbClr val="000000"/>
              </a:solidFill>
              <a:latin typeface="DIN"/>
            </a:endParaRPr>
          </a:p>
          <a:p>
            <a:pPr marL="514350" indent="-514350">
              <a:buFont typeface="+mj-lt"/>
              <a:buAutoNum type="arabicPeriod"/>
            </a:pPr>
            <a:r>
              <a:rPr lang="en" sz="3200" dirty="0">
                <a:solidFill>
                  <a:srgbClr val="000000"/>
                </a:solidFill>
                <a:latin typeface="DIN"/>
              </a:rPr>
              <a:t>How the infrastructure changed?</a:t>
            </a:r>
            <a:endParaRPr lang="en-US" sz="3200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5AD32C5-B8DE-5242-BE20-1AF3F536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3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55934D0-07B5-D44B-9FCB-8582AE1574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3321" y="1474398"/>
            <a:ext cx="965650" cy="101415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4868EB3-971B-8E41-B333-134BF9ACB1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4510" y="3459977"/>
            <a:ext cx="813891" cy="34208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2F6AA98-2334-9344-93F5-8A62E32216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7899" y="2148353"/>
            <a:ext cx="505668" cy="46677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191643F-C77D-1548-9A51-F8306998CD2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6853" y="2934066"/>
            <a:ext cx="796196" cy="59637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F2CD049-C665-5248-9CF3-B7D697455A2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4622" y="2318914"/>
            <a:ext cx="796196" cy="53079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B1CE3FF2-3E0B-8A46-B71C-92771B0C4DD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2763" y="2714119"/>
            <a:ext cx="1031859" cy="23694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1FF138B-D8E0-1B44-9CD6-F309D02F66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4950" y="2830268"/>
            <a:ext cx="451573" cy="48841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8B0CB653-0A56-7C46-9F7E-78626091485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09011" y="1770634"/>
            <a:ext cx="773182" cy="51545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49AD71BA-C60B-034F-A3F5-E95032DE594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165" y="3146766"/>
            <a:ext cx="2279443" cy="1709583"/>
          </a:xfrm>
          <a:prstGeom prst="rect">
            <a:avLst/>
          </a:prstGeom>
        </p:spPr>
      </p:pic>
      <p:pic>
        <p:nvPicPr>
          <p:cNvPr id="17" name="Picture 10" descr="Akamail-Luhlio-2010.png">
            <a:extLst>
              <a:ext uri="{FF2B5EF4-FFF2-40B4-BE49-F238E27FC236}">
                <a16:creationId xmlns:a16="http://schemas.microsoft.com/office/drawing/2014/main" id="{9AB9CBAB-EC16-084C-B69F-B5FF3B868C8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46605">
            <a:off x="9026767" y="4780136"/>
            <a:ext cx="2023138" cy="1221452"/>
          </a:xfrm>
          <a:prstGeom prst="rect">
            <a:avLst/>
          </a:prstGeom>
          <a:effectLst>
            <a:outerShdw dist="381000" dir="5400000" algn="t" rotWithShape="0">
              <a:prstClr val="black">
                <a:alpha val="5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803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470B0A33-DEB2-6542-B525-CFE7C218FA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512838"/>
            <a:ext cx="5824150" cy="416961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EAECE65-6391-7545-8B25-449A84E0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Setup</a:t>
            </a:r>
          </a:p>
        </p:txBody>
      </p:sp>
      <p:graphicFrame>
        <p:nvGraphicFramePr>
          <p:cNvPr id="30" name="Tabella 29">
            <a:extLst>
              <a:ext uri="{FF2B5EF4-FFF2-40B4-BE49-F238E27FC236}">
                <a16:creationId xmlns:a16="http://schemas.microsoft.com/office/drawing/2014/main" id="{F2E97F7D-AD97-724E-8235-6F75E2F5F7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864792"/>
              </p:ext>
            </p:extLst>
          </p:nvPr>
        </p:nvGraphicFramePr>
        <p:xfrm>
          <a:off x="306223" y="5563083"/>
          <a:ext cx="2782209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2209">
                  <a:extLst>
                    <a:ext uri="{9D8B030D-6E8A-4147-A177-3AD203B41FA5}">
                      <a16:colId xmlns:a16="http://schemas.microsoft.com/office/drawing/2014/main" val="2207670478"/>
                    </a:ext>
                  </a:extLst>
                </a:gridCol>
              </a:tblGrid>
              <a:tr h="26260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5 k households</a:t>
                      </a:r>
                    </a:p>
                  </a:txBody>
                  <a:tcPr>
                    <a:solidFill>
                      <a:srgbClr val="D0D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058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Download 100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Mbps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Upload 10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Mbps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253565"/>
                  </a:ext>
                </a:extLst>
              </a:tr>
            </a:tbl>
          </a:graphicData>
        </a:graphic>
      </p:graphicFrame>
      <p:graphicFrame>
        <p:nvGraphicFramePr>
          <p:cNvPr id="31" name="Tabella 30">
            <a:extLst>
              <a:ext uri="{FF2B5EF4-FFF2-40B4-BE49-F238E27FC236}">
                <a16:creationId xmlns:a16="http://schemas.microsoft.com/office/drawing/2014/main" id="{C811C695-AB27-FE43-8B98-C3B1A23AE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035230"/>
              </p:ext>
            </p:extLst>
          </p:nvPr>
        </p:nvGraphicFramePr>
        <p:xfrm>
          <a:off x="3452075" y="5539845"/>
          <a:ext cx="253438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4388">
                  <a:extLst>
                    <a:ext uri="{9D8B030D-6E8A-4147-A177-3AD203B41FA5}">
                      <a16:colId xmlns:a16="http://schemas.microsoft.com/office/drawing/2014/main" val="2207670478"/>
                    </a:ext>
                  </a:extLst>
                </a:gridCol>
              </a:tblGrid>
              <a:tr h="26260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10 k households</a:t>
                      </a:r>
                    </a:p>
                  </a:txBody>
                  <a:tcPr>
                    <a:solidFill>
                      <a:srgbClr val="D0D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058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Download 4-20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Mbps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algn="just"/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Upload 1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Mbps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253565"/>
                  </a:ext>
                </a:extLst>
              </a:tr>
            </a:tbl>
          </a:graphicData>
        </a:graphic>
      </p:graphicFrame>
      <p:pic>
        <p:nvPicPr>
          <p:cNvPr id="32" name="Picture 22" descr="http://www.totally-tek.com/images/Services-3.png">
            <a:extLst>
              <a:ext uri="{FF2B5EF4-FFF2-40B4-BE49-F238E27FC236}">
                <a16:creationId xmlns:a16="http://schemas.microsoft.com/office/drawing/2014/main" id="{D953B0B4-531F-7941-A6C7-F17E2F271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0538" y="995829"/>
            <a:ext cx="1284947" cy="837754"/>
          </a:xfrm>
          <a:prstGeom prst="rect">
            <a:avLst/>
          </a:prstGeom>
          <a:noFill/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DDE73F65-419C-9D4D-97F5-2882A361F0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2874" y="1276466"/>
            <a:ext cx="420776" cy="38840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B3A14BE0-785D-3C42-862D-F0E11376B6EF}"/>
              </a:ext>
            </a:extLst>
          </p:cNvPr>
          <p:cNvSpPr/>
          <p:nvPr/>
        </p:nvSpPr>
        <p:spPr>
          <a:xfrm>
            <a:off x="4809504" y="2781829"/>
            <a:ext cx="2042557" cy="1742670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FDFDAFAA-5942-D84E-911F-4DD0E62B1294}"/>
              </a:ext>
            </a:extLst>
          </p:cNvPr>
          <p:cNvSpPr/>
          <p:nvPr/>
        </p:nvSpPr>
        <p:spPr>
          <a:xfrm>
            <a:off x="3738387" y="1530211"/>
            <a:ext cx="2088000" cy="1742670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91A79D21-3D2E-A241-B427-D4592D681556}"/>
              </a:ext>
            </a:extLst>
          </p:cNvPr>
          <p:cNvSpPr/>
          <p:nvPr/>
        </p:nvSpPr>
        <p:spPr>
          <a:xfrm>
            <a:off x="3250752" y="2808415"/>
            <a:ext cx="2088000" cy="272930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758286AF-AA63-9A45-AEC0-FDC8938A8905}"/>
              </a:ext>
            </a:extLst>
          </p:cNvPr>
          <p:cNvSpPr/>
          <p:nvPr/>
        </p:nvSpPr>
        <p:spPr>
          <a:xfrm>
            <a:off x="3764746" y="2156020"/>
            <a:ext cx="2088000" cy="1742670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6" descr="http://tstat.polito.it/img/tstat.logo.bw_difference.png">
            <a:extLst>
              <a:ext uri="{FF2B5EF4-FFF2-40B4-BE49-F238E27FC236}">
                <a16:creationId xmlns:a16="http://schemas.microsoft.com/office/drawing/2014/main" id="{F5DA074E-7B03-9441-95FB-5FD46C90E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358" y="3465471"/>
            <a:ext cx="904375" cy="250738"/>
          </a:xfrm>
          <a:prstGeom prst="rect">
            <a:avLst/>
          </a:prstGeom>
          <a:noFill/>
        </p:spPr>
      </p:pic>
      <p:graphicFrame>
        <p:nvGraphicFramePr>
          <p:cNvPr id="43" name="Tabella 42">
            <a:extLst>
              <a:ext uri="{FF2B5EF4-FFF2-40B4-BE49-F238E27FC236}">
                <a16:creationId xmlns:a16="http://schemas.microsoft.com/office/drawing/2014/main" id="{BA980331-0611-6D47-9BAF-5A27B999D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583335"/>
              </p:ext>
            </p:extLst>
          </p:nvPr>
        </p:nvGraphicFramePr>
        <p:xfrm>
          <a:off x="4847031" y="1126819"/>
          <a:ext cx="382948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9486">
                  <a:extLst>
                    <a:ext uri="{9D8B030D-6E8A-4147-A177-3AD203B41FA5}">
                      <a16:colId xmlns:a16="http://schemas.microsoft.com/office/drawing/2014/main" val="2207670478"/>
                    </a:ext>
                  </a:extLst>
                </a:gridCol>
              </a:tblGrid>
              <a:tr h="262606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5 Years 04/2013 – 10/2017</a:t>
                      </a:r>
                      <a:endParaRPr lang="en-US" sz="20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0D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987026"/>
                  </a:ext>
                </a:extLst>
              </a:tr>
              <a:tr h="262606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247 Billions flows</a:t>
                      </a:r>
                    </a:p>
                  </a:txBody>
                  <a:tcPr>
                    <a:solidFill>
                      <a:srgbClr val="D0D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058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31.9 TB of compressed data</a:t>
                      </a:r>
                    </a:p>
                  </a:txBody>
                  <a:tcPr>
                    <a:solidFill>
                      <a:srgbClr val="EA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253565"/>
                  </a:ext>
                </a:extLst>
              </a:tr>
            </a:tbl>
          </a:graphicData>
        </a:graphic>
      </p:graphicFrame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9B3A85-9527-534B-A9C3-25FC965D9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4</a:t>
            </a:fld>
            <a:endParaRPr lang="it-IT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14A55186-6E74-AD49-849F-FF6EEC9D4437}"/>
              </a:ext>
            </a:extLst>
          </p:cNvPr>
          <p:cNvSpPr/>
          <p:nvPr/>
        </p:nvSpPr>
        <p:spPr>
          <a:xfrm>
            <a:off x="3088432" y="3096675"/>
            <a:ext cx="514640" cy="45719"/>
          </a:xfrm>
          <a:prstGeom prst="roundRect">
            <a:avLst/>
          </a:prstGeom>
          <a:solidFill>
            <a:srgbClr val="F1F3F1"/>
          </a:solidFill>
          <a:ln w="31750">
            <a:solidFill>
              <a:srgbClr val="F1F3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ttangolo con angoli arrotondati 43">
            <a:extLst>
              <a:ext uri="{FF2B5EF4-FFF2-40B4-BE49-F238E27FC236}">
                <a16:creationId xmlns:a16="http://schemas.microsoft.com/office/drawing/2014/main" id="{755A9444-808B-3243-8AC4-C48439CE416F}"/>
              </a:ext>
            </a:extLst>
          </p:cNvPr>
          <p:cNvSpPr/>
          <p:nvPr/>
        </p:nvSpPr>
        <p:spPr>
          <a:xfrm>
            <a:off x="3089282" y="3135607"/>
            <a:ext cx="514640" cy="427721"/>
          </a:xfrm>
          <a:prstGeom prst="roundRect">
            <a:avLst/>
          </a:prstGeom>
          <a:solidFill>
            <a:srgbClr val="F1F3F1"/>
          </a:solidFill>
          <a:ln w="31750">
            <a:solidFill>
              <a:srgbClr val="F1F3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F133BA0C-89FD-F24B-A7B9-5846E3D645D7}"/>
              </a:ext>
            </a:extLst>
          </p:cNvPr>
          <p:cNvSpPr/>
          <p:nvPr/>
        </p:nvSpPr>
        <p:spPr>
          <a:xfrm>
            <a:off x="4755269" y="2307132"/>
            <a:ext cx="2088000" cy="774213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618B1D62-7072-3044-9E21-9CE5B394FD7A}"/>
              </a:ext>
            </a:extLst>
          </p:cNvPr>
          <p:cNvSpPr txBox="1"/>
          <p:nvPr/>
        </p:nvSpPr>
        <p:spPr>
          <a:xfrm>
            <a:off x="4800239" y="2425208"/>
            <a:ext cx="652715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" sz="1200" b="1" baseline="30000" dirty="0"/>
              <a:t>*</a:t>
            </a:r>
            <a:r>
              <a:rPr lang="en" sz="1200" dirty="0"/>
              <a:t>Data at https://</a:t>
            </a:r>
            <a:r>
              <a:rPr lang="en" sz="1200" dirty="0" err="1"/>
              <a:t>smartdata.polito.it</a:t>
            </a:r>
            <a:r>
              <a:rPr lang="en" sz="1200" dirty="0"/>
              <a:t>/five-years-at-the-edge-watching-internet-from-the-</a:t>
            </a:r>
            <a:r>
              <a:rPr lang="en" sz="1200" dirty="0" err="1"/>
              <a:t>isp</a:t>
            </a:r>
            <a:r>
              <a:rPr lang="en" sz="1200" dirty="0"/>
              <a:t>-network/</a:t>
            </a:r>
          </a:p>
        </p:txBody>
      </p:sp>
    </p:spTree>
    <p:extLst>
      <p:ext uri="{BB962C8B-B14F-4D97-AF65-F5344CB8AC3E}">
        <p14:creationId xmlns:p14="http://schemas.microsoft.com/office/powerpoint/2010/main" val="21125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9" grpId="0" animBg="1"/>
      <p:bldP spid="41" grpId="0" animBg="1"/>
      <p:bldP spid="7" grpId="0" animBg="1"/>
      <p:bldP spid="44" grpId="0" animBg="1"/>
      <p:bldP spid="47" grpId="0" animBg="1"/>
      <p:bldP spid="4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470B0A33-DEB2-6542-B525-CFE7C218FA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512838"/>
            <a:ext cx="5824150" cy="416961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EAECE65-6391-7545-8B25-449A84E0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Setup</a:t>
            </a:r>
          </a:p>
        </p:txBody>
      </p:sp>
      <p:pic>
        <p:nvPicPr>
          <p:cNvPr id="32" name="Picture 22" descr="http://www.totally-tek.com/images/Services-3.png">
            <a:extLst>
              <a:ext uri="{FF2B5EF4-FFF2-40B4-BE49-F238E27FC236}">
                <a16:creationId xmlns:a16="http://schemas.microsoft.com/office/drawing/2014/main" id="{D953B0B4-531F-7941-A6C7-F17E2F271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0538" y="995829"/>
            <a:ext cx="1284947" cy="837754"/>
          </a:xfrm>
          <a:prstGeom prst="rect">
            <a:avLst/>
          </a:prstGeom>
          <a:noFill/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DDE73F65-419C-9D4D-97F5-2882A361F0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2874" y="1276466"/>
            <a:ext cx="420776" cy="388409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B3A14BE0-785D-3C42-862D-F0E11376B6EF}"/>
              </a:ext>
            </a:extLst>
          </p:cNvPr>
          <p:cNvSpPr/>
          <p:nvPr/>
        </p:nvSpPr>
        <p:spPr>
          <a:xfrm>
            <a:off x="4809504" y="2781829"/>
            <a:ext cx="2042557" cy="1742670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6" descr="http://tstat.polito.it/img/tstat.logo.bw_difference.png">
            <a:extLst>
              <a:ext uri="{FF2B5EF4-FFF2-40B4-BE49-F238E27FC236}">
                <a16:creationId xmlns:a16="http://schemas.microsoft.com/office/drawing/2014/main" id="{F5DA074E-7B03-9441-95FB-5FD46C90E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358" y="3465471"/>
            <a:ext cx="904375" cy="250738"/>
          </a:xfrm>
          <a:prstGeom prst="rect">
            <a:avLst/>
          </a:prstGeom>
          <a:noFill/>
        </p:spPr>
      </p:pic>
      <p:graphicFrame>
        <p:nvGraphicFramePr>
          <p:cNvPr id="43" name="Tabella 42">
            <a:extLst>
              <a:ext uri="{FF2B5EF4-FFF2-40B4-BE49-F238E27FC236}">
                <a16:creationId xmlns:a16="http://schemas.microsoft.com/office/drawing/2014/main" id="{BA980331-0611-6D47-9BAF-5A27B999D73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47031" y="1126819"/>
          <a:ext cx="382948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9486">
                  <a:extLst>
                    <a:ext uri="{9D8B030D-6E8A-4147-A177-3AD203B41FA5}">
                      <a16:colId xmlns:a16="http://schemas.microsoft.com/office/drawing/2014/main" val="2207670478"/>
                    </a:ext>
                  </a:extLst>
                </a:gridCol>
              </a:tblGrid>
              <a:tr h="262606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5 Years 04/2013 – 10/2017</a:t>
                      </a:r>
                      <a:endParaRPr lang="en-US" sz="20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0D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987026"/>
                  </a:ext>
                </a:extLst>
              </a:tr>
              <a:tr h="262606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247 Billions flows</a:t>
                      </a:r>
                    </a:p>
                  </a:txBody>
                  <a:tcPr>
                    <a:solidFill>
                      <a:srgbClr val="D0D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058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31.9 TB of compressed data</a:t>
                      </a:r>
                    </a:p>
                  </a:txBody>
                  <a:tcPr>
                    <a:solidFill>
                      <a:srgbClr val="EA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253565"/>
                  </a:ext>
                </a:extLst>
              </a:tr>
            </a:tbl>
          </a:graphicData>
        </a:graphic>
      </p:graphicFrame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9B3A85-9527-534B-A9C3-25FC965D9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5</a:t>
            </a:fld>
            <a:endParaRPr lang="it-IT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14A55186-6E74-AD49-849F-FF6EEC9D4437}"/>
              </a:ext>
            </a:extLst>
          </p:cNvPr>
          <p:cNvSpPr/>
          <p:nvPr/>
        </p:nvSpPr>
        <p:spPr>
          <a:xfrm>
            <a:off x="3088432" y="3096675"/>
            <a:ext cx="514640" cy="45719"/>
          </a:xfrm>
          <a:prstGeom prst="roundRect">
            <a:avLst/>
          </a:prstGeom>
          <a:solidFill>
            <a:srgbClr val="F1F3F1"/>
          </a:solidFill>
          <a:ln w="31750">
            <a:solidFill>
              <a:srgbClr val="F1F3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F133BA0C-89FD-F24B-A7B9-5846E3D645D7}"/>
              </a:ext>
            </a:extLst>
          </p:cNvPr>
          <p:cNvSpPr/>
          <p:nvPr/>
        </p:nvSpPr>
        <p:spPr>
          <a:xfrm>
            <a:off x="4755269" y="2307132"/>
            <a:ext cx="2088000" cy="774213"/>
          </a:xfrm>
          <a:prstGeom prst="rect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DD352D3F-8679-437D-8389-B37A5E94562D}"/>
              </a:ext>
            </a:extLst>
          </p:cNvPr>
          <p:cNvSpPr/>
          <p:nvPr/>
        </p:nvSpPr>
        <p:spPr>
          <a:xfrm>
            <a:off x="7312279" y="1968916"/>
            <a:ext cx="4212670" cy="20805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742950" lvl="1" indent="-28575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dirty="0">
              <a:latin typeface="Arial Narrow" panose="020B0606020202030204" pitchFamily="34" charset="0"/>
            </a:endParaRPr>
          </a:p>
          <a:p>
            <a:pPr marL="36000" lvl="1" indent="-28575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 Narrow" panose="020B0606020202030204" pitchFamily="34" charset="0"/>
              </a:rPr>
              <a:t>Process traffic in </a:t>
            </a:r>
            <a:r>
              <a:rPr lang="en-GB" b="1" dirty="0">
                <a:latin typeface="Arial Narrow" panose="020B0606020202030204" pitchFamily="34" charset="0"/>
              </a:rPr>
              <a:t>real-time </a:t>
            </a:r>
          </a:p>
          <a:p>
            <a:pPr marL="493200" lvl="3" indent="-28575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 Narrow" panose="020B0606020202030204" pitchFamily="34" charset="0"/>
              </a:rPr>
              <a:t>Statistics computed at the end of the flow</a:t>
            </a:r>
          </a:p>
          <a:p>
            <a:pPr marL="36000" lvl="1" indent="-28575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 Narrow" panose="020B0606020202030204" pitchFamily="34" charset="0"/>
              </a:rPr>
              <a:t>Implements DN-Hunter</a:t>
            </a:r>
          </a:p>
          <a:p>
            <a:pPr marL="493200" lvl="3" indent="-28575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 Narrow" panose="020B0606020202030204" pitchFamily="34" charset="0"/>
              </a:rPr>
              <a:t>To Track DNS conversations</a:t>
            </a:r>
          </a:p>
          <a:p>
            <a:pPr marL="493200" lvl="3" indent="-285750">
              <a:lnSpc>
                <a:spcPct val="11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 Narrow" panose="020B0606020202030204" pitchFamily="34" charset="0"/>
              </a:rPr>
              <a:t>To tag the network flows with the FQDN</a:t>
            </a:r>
          </a:p>
        </p:txBody>
      </p:sp>
      <p:pic>
        <p:nvPicPr>
          <p:cNvPr id="20" name="Picture 6" descr="http://tstat.polito.it/img/tstat.logo.bw_difference.png">
            <a:extLst>
              <a:ext uri="{FF2B5EF4-FFF2-40B4-BE49-F238E27FC236}">
                <a16:creationId xmlns:a16="http://schemas.microsoft.com/office/drawing/2014/main" id="{657C8143-CE19-45A6-B1BF-20A872AFD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2925" y="2006925"/>
            <a:ext cx="1077186" cy="250738"/>
          </a:xfrm>
          <a:prstGeom prst="rect">
            <a:avLst/>
          </a:prstGeom>
          <a:noFill/>
        </p:spPr>
      </p:pic>
      <p:graphicFrame>
        <p:nvGraphicFramePr>
          <p:cNvPr id="21" name="Table 27">
            <a:extLst>
              <a:ext uri="{FF2B5EF4-FFF2-40B4-BE49-F238E27FC236}">
                <a16:creationId xmlns:a16="http://schemas.microsoft.com/office/drawing/2014/main" id="{48191F68-DDD0-4FFD-AC4D-24C61E22C53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367" y="5568818"/>
          <a:ext cx="8372139" cy="800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4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8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16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02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02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33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3340">
                  <a:extLst>
                    <a:ext uri="{9D8B030D-6E8A-4147-A177-3AD203B41FA5}">
                      <a16:colId xmlns:a16="http://schemas.microsoft.com/office/drawing/2014/main" val="799464001"/>
                    </a:ext>
                  </a:extLst>
                </a:gridCol>
              </a:tblGrid>
              <a:tr h="448046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solidFill>
                            <a:srgbClr val="000000"/>
                          </a:solidFill>
                        </a:rPr>
                        <a:t>c_ip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solidFill>
                            <a:srgbClr val="000000"/>
                          </a:solidFill>
                        </a:rPr>
                        <a:t>c_port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solidFill>
                            <a:srgbClr val="000000"/>
                          </a:solidFill>
                        </a:rPr>
                        <a:t>c_pkts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solidFill>
                            <a:srgbClr val="000000"/>
                          </a:solidFill>
                        </a:rPr>
                        <a:t>c_bytes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solidFill>
                            <a:srgbClr val="000000"/>
                          </a:solidFill>
                        </a:rPr>
                        <a:t>s_ip</a:t>
                      </a:r>
                      <a:r>
                        <a:rPr lang="fr-FR" sz="1600" dirty="0">
                          <a:solidFill>
                            <a:srgbClr val="000000"/>
                          </a:solidFill>
                        </a:rPr>
                        <a:t> 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solidFill>
                            <a:srgbClr val="000000"/>
                          </a:solidFill>
                        </a:rPr>
                        <a:t>s_port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solidFill>
                            <a:srgbClr val="000000"/>
                          </a:solidFill>
                        </a:rPr>
                        <a:t>s_pkts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>
                          <a:solidFill>
                            <a:srgbClr val="000000"/>
                          </a:solidFill>
                        </a:rPr>
                        <a:t>s_bytes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Protocol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03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12.132.54.94</a:t>
                      </a:r>
                      <a:r>
                        <a:rPr lang="fr-FR" sz="1400" baseline="30000" dirty="0">
                          <a:solidFill>
                            <a:srgbClr val="000000"/>
                          </a:solidFill>
                        </a:rPr>
                        <a:t>*</a:t>
                      </a:r>
                      <a:endParaRPr lang="en-US" sz="1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1197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18938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</a:rPr>
                        <a:t>87.250.137.92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992221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HTTP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2" name="Group 28">
            <a:extLst>
              <a:ext uri="{FF2B5EF4-FFF2-40B4-BE49-F238E27FC236}">
                <a16:creationId xmlns:a16="http://schemas.microsoft.com/office/drawing/2014/main" id="{BD74E98F-2BBD-4D21-92C5-3D1E3A6A6916}"/>
              </a:ext>
            </a:extLst>
          </p:cNvPr>
          <p:cNvGrpSpPr/>
          <p:nvPr/>
        </p:nvGrpSpPr>
        <p:grpSpPr>
          <a:xfrm>
            <a:off x="58367" y="6218273"/>
            <a:ext cx="8333701" cy="631911"/>
            <a:chOff x="179512" y="5721824"/>
            <a:chExt cx="7632848" cy="679518"/>
          </a:xfrm>
        </p:grpSpPr>
        <p:sp>
          <p:nvSpPr>
            <p:cNvPr id="23" name="TextBox 30">
              <a:extLst>
                <a:ext uri="{FF2B5EF4-FFF2-40B4-BE49-F238E27FC236}">
                  <a16:creationId xmlns:a16="http://schemas.microsoft.com/office/drawing/2014/main" id="{E1B43B3E-AAC4-4470-AB3D-8B0F83A52D21}"/>
                </a:ext>
              </a:extLst>
            </p:cNvPr>
            <p:cNvSpPr txBox="1"/>
            <p:nvPr/>
          </p:nvSpPr>
          <p:spPr>
            <a:xfrm>
              <a:off x="3938775" y="5904896"/>
              <a:ext cx="966420" cy="496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/>
                <a:t>Tstat</a:t>
              </a:r>
              <a:endParaRPr lang="en-US" sz="2400" b="1" dirty="0"/>
            </a:p>
          </p:txBody>
        </p:sp>
        <p:sp>
          <p:nvSpPr>
            <p:cNvPr id="24" name="Left Brace 29">
              <a:extLst>
                <a:ext uri="{FF2B5EF4-FFF2-40B4-BE49-F238E27FC236}">
                  <a16:creationId xmlns:a16="http://schemas.microsoft.com/office/drawing/2014/main" id="{8C3AB467-27BD-4A82-B1CD-10286D73F446}"/>
                </a:ext>
              </a:extLst>
            </p:cNvPr>
            <p:cNvSpPr/>
            <p:nvPr/>
          </p:nvSpPr>
          <p:spPr>
            <a:xfrm rot="16200000">
              <a:off x="3810200" y="2091136"/>
              <a:ext cx="371472" cy="7632848"/>
            </a:xfrm>
            <a:prstGeom prst="leftBrace">
              <a:avLst/>
            </a:prstGeom>
            <a:ln w="3810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9AC657C6-8F1D-4B56-ADA2-5AE0FD5B975A}"/>
              </a:ext>
            </a:extLst>
          </p:cNvPr>
          <p:cNvSpPr txBox="1"/>
          <p:nvPr/>
        </p:nvSpPr>
        <p:spPr>
          <a:xfrm>
            <a:off x="848099" y="6470794"/>
            <a:ext cx="20249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aseline="30000" dirty="0"/>
              <a:t>*</a:t>
            </a:r>
            <a:r>
              <a:rPr lang="en-US" sz="1100" dirty="0"/>
              <a:t>Client IP address is anonymized</a:t>
            </a:r>
          </a:p>
        </p:txBody>
      </p:sp>
      <p:graphicFrame>
        <p:nvGraphicFramePr>
          <p:cNvPr id="26" name="Tabella 25">
            <a:extLst>
              <a:ext uri="{FF2B5EF4-FFF2-40B4-BE49-F238E27FC236}">
                <a16:creationId xmlns:a16="http://schemas.microsoft.com/office/drawing/2014/main" id="{22B9CBBB-026E-40E4-9663-63909BDBAB7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679500" y="5568817"/>
          <a:ext cx="1237710" cy="800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710">
                  <a:extLst>
                    <a:ext uri="{9D8B030D-6E8A-4147-A177-3AD203B41FA5}">
                      <a16:colId xmlns:a16="http://schemas.microsoft.com/office/drawing/2014/main" val="472464243"/>
                    </a:ext>
                  </a:extLst>
                </a:gridCol>
              </a:tblGrid>
              <a:tr h="448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TLS/SNI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6624363"/>
                  </a:ext>
                </a:extLst>
              </a:tr>
              <a:tr h="3520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Facebook.com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5714536"/>
                  </a:ext>
                </a:extLst>
              </a:tr>
            </a:tbl>
          </a:graphicData>
        </a:graphic>
      </p:graphicFrame>
      <p:graphicFrame>
        <p:nvGraphicFramePr>
          <p:cNvPr id="27" name="Tabella 26">
            <a:extLst>
              <a:ext uri="{FF2B5EF4-FFF2-40B4-BE49-F238E27FC236}">
                <a16:creationId xmlns:a16="http://schemas.microsoft.com/office/drawing/2014/main" id="{3795E38A-7FA7-4D1E-9957-2699E30F038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430507" y="5568817"/>
          <a:ext cx="1237710" cy="800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710">
                  <a:extLst>
                    <a:ext uri="{9D8B030D-6E8A-4147-A177-3AD203B41FA5}">
                      <a16:colId xmlns:a16="http://schemas.microsoft.com/office/drawing/2014/main" val="472464243"/>
                    </a:ext>
                  </a:extLst>
                </a:gridCol>
              </a:tblGrid>
              <a:tr h="448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FQDN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6624363"/>
                  </a:ext>
                </a:extLst>
              </a:tr>
              <a:tr h="3520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Facebook.com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5714536"/>
                  </a:ext>
                </a:extLst>
              </a:tr>
            </a:tbl>
          </a:graphicData>
        </a:graphic>
      </p:graphicFrame>
      <p:grpSp>
        <p:nvGrpSpPr>
          <p:cNvPr id="28" name="Group 31">
            <a:extLst>
              <a:ext uri="{FF2B5EF4-FFF2-40B4-BE49-F238E27FC236}">
                <a16:creationId xmlns:a16="http://schemas.microsoft.com/office/drawing/2014/main" id="{0DCC99EA-0EF7-4D13-BCF6-F2E846CF19DD}"/>
              </a:ext>
            </a:extLst>
          </p:cNvPr>
          <p:cNvGrpSpPr/>
          <p:nvPr/>
        </p:nvGrpSpPr>
        <p:grpSpPr>
          <a:xfrm>
            <a:off x="8394847" y="6208210"/>
            <a:ext cx="1284654" cy="631916"/>
            <a:chOff x="179521" y="5721824"/>
            <a:chExt cx="22353934" cy="631916"/>
          </a:xfrm>
        </p:grpSpPr>
        <p:sp>
          <p:nvSpPr>
            <p:cNvPr id="29" name="TextBox 33">
              <a:extLst>
                <a:ext uri="{FF2B5EF4-FFF2-40B4-BE49-F238E27FC236}">
                  <a16:creationId xmlns:a16="http://schemas.microsoft.com/office/drawing/2014/main" id="{BF5A3A2A-FE77-4A30-B316-5C74EFC026F2}"/>
                </a:ext>
              </a:extLst>
            </p:cNvPr>
            <p:cNvSpPr txBox="1"/>
            <p:nvPr/>
          </p:nvSpPr>
          <p:spPr>
            <a:xfrm>
              <a:off x="3851763" y="5984408"/>
              <a:ext cx="85572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DN-Hunter</a:t>
              </a:r>
              <a:endParaRPr lang="en-US" sz="1600" b="1" dirty="0"/>
            </a:p>
          </p:txBody>
        </p:sp>
        <p:sp>
          <p:nvSpPr>
            <p:cNvPr id="35" name="Left Brace 32">
              <a:extLst>
                <a:ext uri="{FF2B5EF4-FFF2-40B4-BE49-F238E27FC236}">
                  <a16:creationId xmlns:a16="http://schemas.microsoft.com/office/drawing/2014/main" id="{DC9EF428-9AEA-4496-BC99-8B89281ECB70}"/>
                </a:ext>
              </a:extLst>
            </p:cNvPr>
            <p:cNvSpPr/>
            <p:nvPr/>
          </p:nvSpPr>
          <p:spPr>
            <a:xfrm rot="16200000">
              <a:off x="11170752" y="-5269407"/>
              <a:ext cx="371472" cy="22353934"/>
            </a:xfrm>
            <a:prstGeom prst="leftBrace">
              <a:avLst/>
            </a:prstGeom>
            <a:ln w="38100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EE181B98-A7BA-4DD8-8240-0BED473F0387}"/>
              </a:ext>
            </a:extLst>
          </p:cNvPr>
          <p:cNvSpPr txBox="1"/>
          <p:nvPr/>
        </p:nvSpPr>
        <p:spPr>
          <a:xfrm>
            <a:off x="9898380" y="58864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7" name="Tabella 36">
            <a:extLst>
              <a:ext uri="{FF2B5EF4-FFF2-40B4-BE49-F238E27FC236}">
                <a16:creationId xmlns:a16="http://schemas.microsoft.com/office/drawing/2014/main" id="{BD0C23AC-0539-4567-BFBF-401C763199E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886314" y="5568616"/>
          <a:ext cx="1262704" cy="800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704">
                  <a:extLst>
                    <a:ext uri="{9D8B030D-6E8A-4147-A177-3AD203B41FA5}">
                      <a16:colId xmlns:a16="http://schemas.microsoft.com/office/drawing/2014/main" val="472464243"/>
                    </a:ext>
                  </a:extLst>
                </a:gridCol>
              </a:tblGrid>
              <a:tr h="448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HTTP Host: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6624363"/>
                  </a:ext>
                </a:extLst>
              </a:tr>
              <a:tr h="3520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5714536"/>
                  </a:ext>
                </a:extLst>
              </a:tr>
            </a:tbl>
          </a:graphicData>
        </a:graphic>
      </p:graphicFrame>
      <p:pic>
        <p:nvPicPr>
          <p:cNvPr id="30" name="Picture 6" descr="http://tstat.polito.it/img/tstat.logo.bw_difference.png">
            <a:extLst>
              <a:ext uri="{FF2B5EF4-FFF2-40B4-BE49-F238E27FC236}">
                <a16:creationId xmlns:a16="http://schemas.microsoft.com/office/drawing/2014/main" id="{792B9552-03B1-4E0A-9E66-4AD45835E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358" y="3465471"/>
            <a:ext cx="904375" cy="250738"/>
          </a:xfrm>
          <a:prstGeom prst="rect">
            <a:avLst/>
          </a:prstGeom>
          <a:noFill/>
        </p:spPr>
      </p:pic>
      <p:sp>
        <p:nvSpPr>
          <p:cNvPr id="40" name="Rectangle 2">
            <a:extLst>
              <a:ext uri="{FF2B5EF4-FFF2-40B4-BE49-F238E27FC236}">
                <a16:creationId xmlns:a16="http://schemas.microsoft.com/office/drawing/2014/main" id="{64D1A153-B1A3-4571-82B4-DBC4C21C3AF5}"/>
              </a:ext>
            </a:extLst>
          </p:cNvPr>
          <p:cNvSpPr/>
          <p:nvPr/>
        </p:nvSpPr>
        <p:spPr>
          <a:xfrm>
            <a:off x="2112969" y="4178545"/>
            <a:ext cx="425117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solidFill>
                  <a:srgbClr val="000000"/>
                </a:solidFill>
              </a:rPr>
              <a:t>Jon </a:t>
            </a:r>
            <a:r>
              <a:rPr lang="en-US" i="1" dirty="0" err="1">
                <a:solidFill>
                  <a:srgbClr val="000000"/>
                </a:solidFill>
              </a:rPr>
              <a:t>Postel</a:t>
            </a:r>
            <a:r>
              <a:rPr lang="en-US" i="1" dirty="0">
                <a:solidFill>
                  <a:srgbClr val="000000"/>
                </a:solidFill>
              </a:rPr>
              <a:t> – RFC 791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56AC8D60-12E2-4281-9932-598E42B24A92}"/>
              </a:ext>
            </a:extLst>
          </p:cNvPr>
          <p:cNvSpPr txBox="1"/>
          <p:nvPr/>
        </p:nvSpPr>
        <p:spPr>
          <a:xfrm>
            <a:off x="796701" y="5234308"/>
            <a:ext cx="652715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" sz="1200" b="1" baseline="30000" dirty="0"/>
              <a:t>*</a:t>
            </a:r>
            <a:r>
              <a:rPr lang="en" sz="1200" dirty="0"/>
              <a:t>Full list at https://</a:t>
            </a:r>
            <a:r>
              <a:rPr lang="en" sz="1200" dirty="0" err="1"/>
              <a:t>smartdata.polito.it</a:t>
            </a:r>
            <a:r>
              <a:rPr lang="en" sz="1200" dirty="0"/>
              <a:t>/five-years-at-the-edge-watching-internet-from-the-</a:t>
            </a:r>
            <a:r>
              <a:rPr lang="en" sz="1200" dirty="0" err="1"/>
              <a:t>isp</a:t>
            </a:r>
            <a:r>
              <a:rPr lang="en" sz="1200" dirty="0"/>
              <a:t>-network/</a:t>
            </a:r>
          </a:p>
        </p:txBody>
      </p:sp>
      <p:graphicFrame>
        <p:nvGraphicFramePr>
          <p:cNvPr id="48" name="Tabella 47">
            <a:extLst>
              <a:ext uri="{FF2B5EF4-FFF2-40B4-BE49-F238E27FC236}">
                <a16:creationId xmlns:a16="http://schemas.microsoft.com/office/drawing/2014/main" id="{70398060-4706-48B0-A134-40F2815E2E8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497284" y="2746311"/>
          <a:ext cx="343266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9648">
                  <a:extLst>
                    <a:ext uri="{9D8B030D-6E8A-4147-A177-3AD203B41FA5}">
                      <a16:colId xmlns:a16="http://schemas.microsoft.com/office/drawing/2014/main" val="3891905117"/>
                    </a:ext>
                  </a:extLst>
                </a:gridCol>
                <a:gridCol w="2593020">
                  <a:extLst>
                    <a:ext uri="{9D8B030D-6E8A-4147-A177-3AD203B41FA5}">
                      <a16:colId xmlns:a16="http://schemas.microsoft.com/office/drawing/2014/main" val="3716314691"/>
                    </a:ext>
                  </a:extLst>
                </a:gridCol>
              </a:tblGrid>
              <a:tr h="256725">
                <a:tc>
                  <a:txBody>
                    <a:bodyPr/>
                    <a:lstStyle/>
                    <a:p>
                      <a:r>
                        <a:rPr lang="en-US" sz="1600" dirty="0"/>
                        <a:t>When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FQDN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069861"/>
                  </a:ext>
                </a:extLst>
              </a:tr>
              <a:tr h="2567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facebook.com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fbcdn.com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309258"/>
                  </a:ext>
                </a:extLst>
              </a:tr>
              <a:tr h="2567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Before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fbstatic-a.akamaihd.net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01762"/>
                  </a:ext>
                </a:extLst>
              </a:tr>
            </a:tbl>
          </a:graphicData>
        </a:graphic>
      </p:graphicFrame>
      <p:graphicFrame>
        <p:nvGraphicFramePr>
          <p:cNvPr id="49" name="Tabella 48">
            <a:extLst>
              <a:ext uri="{FF2B5EF4-FFF2-40B4-BE49-F238E27FC236}">
                <a16:creationId xmlns:a16="http://schemas.microsoft.com/office/drawing/2014/main" id="{40DA0C0D-E6AF-4CA5-80F9-011C157D200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509783" y="4260102"/>
          <a:ext cx="4616674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968">
                  <a:extLst>
                    <a:ext uri="{9D8B030D-6E8A-4147-A177-3AD203B41FA5}">
                      <a16:colId xmlns:a16="http://schemas.microsoft.com/office/drawing/2014/main" val="3891905117"/>
                    </a:ext>
                  </a:extLst>
                </a:gridCol>
                <a:gridCol w="1599706">
                  <a:extLst>
                    <a:ext uri="{9D8B030D-6E8A-4147-A177-3AD203B41FA5}">
                      <a16:colId xmlns:a16="http://schemas.microsoft.com/office/drawing/2014/main" val="3716314691"/>
                    </a:ext>
                  </a:extLst>
                </a:gridCol>
              </a:tblGrid>
              <a:tr h="256725">
                <a:tc>
                  <a:txBody>
                    <a:bodyPr/>
                    <a:lstStyle/>
                    <a:p>
                      <a:r>
                        <a:rPr lang="en-US" sz="1600" dirty="0" err="1"/>
                        <a:t>Regexp</a:t>
                      </a:r>
                      <a:r>
                        <a:rPr lang="en-US" sz="1600" baseline="300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069861"/>
                  </a:ext>
                </a:extLst>
              </a:tr>
              <a:tr h="2567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facebook.com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fbcdn.com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ˆ</a:t>
                      </a:r>
                      <a:r>
                        <a:rPr lang="it-IT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fbstatic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-[a-</a:t>
                      </a:r>
                      <a:r>
                        <a:rPr lang="it-IT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].</a:t>
                      </a:r>
                      <a:r>
                        <a:rPr lang="it-IT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akamaihd.net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Facebook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309258"/>
                  </a:ext>
                </a:extLst>
              </a:tr>
              <a:tr h="2567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netflix.com</a:t>
                      </a:r>
                      <a:r>
                        <a:rPr lang="it-IT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it-IT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nflxvideo.net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Netflix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01762"/>
                  </a:ext>
                </a:extLst>
              </a:tr>
            </a:tbl>
          </a:graphicData>
        </a:graphic>
      </p:graphicFrame>
      <p:pic>
        <p:nvPicPr>
          <p:cNvPr id="50" name="Picture 8">
            <a:extLst>
              <a:ext uri="{FF2B5EF4-FFF2-40B4-BE49-F238E27FC236}">
                <a16:creationId xmlns:a16="http://schemas.microsoft.com/office/drawing/2014/main" id="{DDE97FC5-0186-4FE8-B83F-590B5AA4528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0127" y="3670098"/>
            <a:ext cx="758647" cy="758647"/>
          </a:xfrm>
          <a:prstGeom prst="rect">
            <a:avLst/>
          </a:prstGeom>
        </p:spPr>
      </p:pic>
      <p:pic>
        <p:nvPicPr>
          <p:cNvPr id="51" name="Immagine 50">
            <a:extLst>
              <a:ext uri="{FF2B5EF4-FFF2-40B4-BE49-F238E27FC236}">
                <a16:creationId xmlns:a16="http://schemas.microsoft.com/office/drawing/2014/main" id="{297A6BAE-D136-4139-B2F6-8D43D554D5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16" t="32957" b="32052"/>
          <a:stretch/>
        </p:blipFill>
        <p:spPr>
          <a:xfrm>
            <a:off x="4839128" y="2887038"/>
            <a:ext cx="1525022" cy="14589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3" name="Immagine 52">
            <a:extLst>
              <a:ext uri="{FF2B5EF4-FFF2-40B4-BE49-F238E27FC236}">
                <a16:creationId xmlns:a16="http://schemas.microsoft.com/office/drawing/2014/main" id="{B211FF4A-77AE-4007-B9A7-B14BF69CAD8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9052" y="2203482"/>
            <a:ext cx="1176964" cy="626045"/>
          </a:xfrm>
          <a:prstGeom prst="rect">
            <a:avLst/>
          </a:prstGeom>
        </p:spPr>
      </p:pic>
      <p:sp>
        <p:nvSpPr>
          <p:cNvPr id="31" name="Rectangle 5">
            <a:extLst>
              <a:ext uri="{FF2B5EF4-FFF2-40B4-BE49-F238E27FC236}">
                <a16:creationId xmlns:a16="http://schemas.microsoft.com/office/drawing/2014/main" id="{54B1FB7C-BA93-4646-AD30-6E0BC0E771A3}"/>
              </a:ext>
            </a:extLst>
          </p:cNvPr>
          <p:cNvSpPr/>
          <p:nvPr/>
        </p:nvSpPr>
        <p:spPr>
          <a:xfrm>
            <a:off x="92834" y="2799757"/>
            <a:ext cx="6405909" cy="12351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8" name="Picture 6">
            <a:extLst>
              <a:ext uri="{FF2B5EF4-FFF2-40B4-BE49-F238E27FC236}">
                <a16:creationId xmlns:a16="http://schemas.microsoft.com/office/drawing/2014/main" id="{CA7F814C-9591-405C-B167-0EF0F7BB2C4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07" y="2760265"/>
            <a:ext cx="1713720" cy="1572717"/>
          </a:xfrm>
          <a:prstGeom prst="rect">
            <a:avLst/>
          </a:prstGeom>
        </p:spPr>
      </p:pic>
      <p:sp>
        <p:nvSpPr>
          <p:cNvPr id="46" name="TextBox 7">
            <a:extLst>
              <a:ext uri="{FF2B5EF4-FFF2-40B4-BE49-F238E27FC236}">
                <a16:creationId xmlns:a16="http://schemas.microsoft.com/office/drawing/2014/main" id="{77799BE5-8771-4707-B46F-5601526B5FE9}"/>
              </a:ext>
            </a:extLst>
          </p:cNvPr>
          <p:cNvSpPr txBox="1"/>
          <p:nvPr/>
        </p:nvSpPr>
        <p:spPr>
          <a:xfrm>
            <a:off x="2177234" y="2889757"/>
            <a:ext cx="44476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000000"/>
                </a:solidFill>
              </a:rPr>
              <a:t>“</a:t>
            </a:r>
            <a:r>
              <a:rPr lang="en" sz="2200" b="1" i="1" dirty="0"/>
              <a:t>A name indicates what we seek</a:t>
            </a:r>
            <a:r>
              <a:rPr lang="en" sz="2200" i="1" dirty="0"/>
              <a:t>.</a:t>
            </a:r>
          </a:p>
          <a:p>
            <a:r>
              <a:rPr lang="en" sz="2200" i="1" dirty="0"/>
              <a:t>An address indicates where it is. </a:t>
            </a:r>
          </a:p>
          <a:p>
            <a:r>
              <a:rPr lang="en" sz="2200" i="1" dirty="0"/>
              <a:t>A route indicates how we get there.</a:t>
            </a:r>
            <a:r>
              <a:rPr lang="en-US" sz="2200" i="1" dirty="0">
                <a:solidFill>
                  <a:srgbClr val="000000"/>
                </a:solidFill>
              </a:rPr>
              <a:t>”</a:t>
            </a:r>
          </a:p>
        </p:txBody>
      </p:sp>
      <p:graphicFrame>
        <p:nvGraphicFramePr>
          <p:cNvPr id="39" name="Tabella 38">
            <a:extLst>
              <a:ext uri="{FF2B5EF4-FFF2-40B4-BE49-F238E27FC236}">
                <a16:creationId xmlns:a16="http://schemas.microsoft.com/office/drawing/2014/main" id="{D3A791F0-C9B1-064D-A426-F7F9A0B69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304374"/>
              </p:ext>
            </p:extLst>
          </p:nvPr>
        </p:nvGraphicFramePr>
        <p:xfrm>
          <a:off x="9170086" y="5568616"/>
          <a:ext cx="1237710" cy="800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710">
                  <a:extLst>
                    <a:ext uri="{9D8B030D-6E8A-4147-A177-3AD203B41FA5}">
                      <a16:colId xmlns:a16="http://schemas.microsoft.com/office/drawing/2014/main" val="472464243"/>
                    </a:ext>
                  </a:extLst>
                </a:gridCol>
              </a:tblGrid>
              <a:tr h="44804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Service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6624363"/>
                  </a:ext>
                </a:extLst>
              </a:tr>
              <a:tr h="3520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Facebook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5714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97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8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1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8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5" grpId="0" animBg="1"/>
      <p:bldP spid="25" grpId="0"/>
      <p:bldP spid="36" grpId="0"/>
      <p:bldP spid="40" grpId="0" animBg="1"/>
      <p:bldP spid="40" grpId="1" animBg="1"/>
      <p:bldP spid="47" grpId="0" animBg="1"/>
      <p:bldP spid="31" grpId="0" animBg="1"/>
      <p:bldP spid="31" grpId="1" animBg="1"/>
      <p:bldP spid="46" grpId="0"/>
      <p:bldP spid="4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62DBAF40-B8FB-8440-B5BB-63645FB14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800" y="2880000"/>
            <a:ext cx="10477500" cy="1079569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000000"/>
                </a:solidFill>
                <a:latin typeface="DIN"/>
                <a:ea typeface="DIN"/>
              </a:rPr>
              <a:t>1. How much does the user cost?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5477931-E3EB-FD40-9B0E-0ACBD740101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92875"/>
            <a:ext cx="508000" cy="365125"/>
          </a:xfrm>
        </p:spPr>
        <p:txBody>
          <a:bodyPr/>
          <a:lstStyle/>
          <a:p>
            <a:fld id="{34A4E38D-9B8A-214E-A8BE-A7BF37EBEF0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1238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F753FB-0E66-F04E-A8B0-A1776F9F3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>
                <a:solidFill>
                  <a:srgbClr val="000000"/>
                </a:solidFill>
                <a:latin typeface="DIN"/>
                <a:ea typeface="DIN"/>
              </a:rPr>
              <a:t>Daily Traffic Consumption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328F44A-FE72-D34C-AC60-AFB3E69A6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7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0A86B27-7A17-F04B-93BE-7CA9A116B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00" y="2988000"/>
            <a:ext cx="5144400" cy="385142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E86CE54-7CBC-9F4B-A0A2-52699CDA23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000" y="2988000"/>
            <a:ext cx="5145170" cy="3851999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95881D2-1A7E-CF4A-AEFE-D4438A4CA0AD}"/>
              </a:ext>
            </a:extLst>
          </p:cNvPr>
          <p:cNvSpPr txBox="1"/>
          <p:nvPr/>
        </p:nvSpPr>
        <p:spPr>
          <a:xfrm>
            <a:off x="1666959" y="2664000"/>
            <a:ext cx="4029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Download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91D9B26-D9E4-974A-8A90-CDF6E4CCE5F7}"/>
              </a:ext>
            </a:extLst>
          </p:cNvPr>
          <p:cNvSpPr txBox="1"/>
          <p:nvPr/>
        </p:nvSpPr>
        <p:spPr>
          <a:xfrm>
            <a:off x="7420396" y="2664000"/>
            <a:ext cx="4096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Upload</a:t>
            </a:r>
          </a:p>
        </p:txBody>
      </p:sp>
      <p:pic>
        <p:nvPicPr>
          <p:cNvPr id="56" name="Immagine 55">
            <a:extLst>
              <a:ext uri="{FF2B5EF4-FFF2-40B4-BE49-F238E27FC236}">
                <a16:creationId xmlns:a16="http://schemas.microsoft.com/office/drawing/2014/main" id="{CCBB2242-FA27-BE41-8E71-15FE6FF60A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00" y="2988000"/>
            <a:ext cx="5145170" cy="3851999"/>
          </a:xfrm>
          <a:prstGeom prst="rect">
            <a:avLst/>
          </a:prstGeom>
        </p:spPr>
      </p:pic>
      <p:pic>
        <p:nvPicPr>
          <p:cNvPr id="57" name="Immagine 56">
            <a:extLst>
              <a:ext uri="{FF2B5EF4-FFF2-40B4-BE49-F238E27FC236}">
                <a16:creationId xmlns:a16="http://schemas.microsoft.com/office/drawing/2014/main" id="{6DEAB8DB-B6A4-E445-83DD-B1DC835FC6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00" y="2988000"/>
            <a:ext cx="5145170" cy="3851999"/>
          </a:xfrm>
          <a:prstGeom prst="rect">
            <a:avLst/>
          </a:prstGeom>
        </p:spPr>
      </p:pic>
      <p:pic>
        <p:nvPicPr>
          <p:cNvPr id="58" name="Immagine 57">
            <a:extLst>
              <a:ext uri="{FF2B5EF4-FFF2-40B4-BE49-F238E27FC236}">
                <a16:creationId xmlns:a16="http://schemas.microsoft.com/office/drawing/2014/main" id="{70EF161C-9E21-794F-84B8-C48B6554B5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000" y="2988000"/>
            <a:ext cx="5145169" cy="3851999"/>
          </a:xfrm>
          <a:prstGeom prst="rect">
            <a:avLst/>
          </a:prstGeom>
        </p:spPr>
      </p:pic>
      <p:pic>
        <p:nvPicPr>
          <p:cNvPr id="59" name="Immagine 58">
            <a:extLst>
              <a:ext uri="{FF2B5EF4-FFF2-40B4-BE49-F238E27FC236}">
                <a16:creationId xmlns:a16="http://schemas.microsoft.com/office/drawing/2014/main" id="{F66D7990-7AED-F946-87B2-6AAAA0D6AC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000" y="2988000"/>
            <a:ext cx="5144400" cy="3851423"/>
          </a:xfrm>
          <a:prstGeom prst="rect">
            <a:avLst/>
          </a:prstGeom>
        </p:spPr>
      </p:pic>
      <p:sp>
        <p:nvSpPr>
          <p:cNvPr id="80" name="Rettangolo 79">
            <a:extLst>
              <a:ext uri="{FF2B5EF4-FFF2-40B4-BE49-F238E27FC236}">
                <a16:creationId xmlns:a16="http://schemas.microsoft.com/office/drawing/2014/main" id="{1C6540C5-AA30-6948-815B-2FC1303C8311}"/>
              </a:ext>
            </a:extLst>
          </p:cNvPr>
          <p:cNvSpPr/>
          <p:nvPr/>
        </p:nvSpPr>
        <p:spPr>
          <a:xfrm>
            <a:off x="324000" y="1512000"/>
            <a:ext cx="10200597" cy="1290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CCDF of Daily</a:t>
            </a:r>
            <a:r>
              <a:rPr lang="en-US" sz="2400" dirty="0"/>
              <a:t> traffic consumption per household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FTTH</a:t>
            </a:r>
            <a:r>
              <a:rPr lang="en-US" sz="2400" dirty="0"/>
              <a:t> vs</a:t>
            </a:r>
            <a:r>
              <a:rPr lang="en-US" sz="2400" b="1" dirty="0">
                <a:solidFill>
                  <a:srgbClr val="0501FF"/>
                </a:solidFill>
              </a:rPr>
              <a:t> ADSL</a:t>
            </a:r>
          </a:p>
          <a:p>
            <a:pPr marL="1200150" lvl="2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25% + Download, 2x Upload</a:t>
            </a:r>
          </a:p>
        </p:txBody>
      </p:sp>
      <p:sp>
        <p:nvSpPr>
          <p:cNvPr id="81" name="Rettangolo 80">
            <a:extLst>
              <a:ext uri="{FF2B5EF4-FFF2-40B4-BE49-F238E27FC236}">
                <a16:creationId xmlns:a16="http://schemas.microsoft.com/office/drawing/2014/main" id="{8ADF4122-A859-9A4B-9E3B-CC6B305FA198}"/>
              </a:ext>
            </a:extLst>
          </p:cNvPr>
          <p:cNvSpPr/>
          <p:nvPr/>
        </p:nvSpPr>
        <p:spPr>
          <a:xfrm>
            <a:off x="324000" y="1512000"/>
            <a:ext cx="7010635" cy="1226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CCDF of Daily</a:t>
            </a:r>
            <a:r>
              <a:rPr lang="en-US" sz="2400" dirty="0"/>
              <a:t> traffic consumption per household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int Dashed" pitchFamily="2" charset="0"/>
              </a:rPr>
              <a:t>2014</a:t>
            </a:r>
            <a:r>
              <a:rPr lang="en-US" sz="2400" dirty="0"/>
              <a:t> vs 2017</a:t>
            </a:r>
          </a:p>
          <a:p>
            <a:pPr marL="1200150" lvl="2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501FF"/>
                </a:solidFill>
              </a:rPr>
              <a:t>ADSL</a:t>
            </a:r>
            <a:r>
              <a:rPr lang="en-US" sz="2000" dirty="0"/>
              <a:t> 2x Download and Upload </a:t>
            </a:r>
          </a:p>
        </p:txBody>
      </p:sp>
      <p:sp>
        <p:nvSpPr>
          <p:cNvPr id="41" name="Rettangolo con angoli arrotondati 40">
            <a:extLst>
              <a:ext uri="{FF2B5EF4-FFF2-40B4-BE49-F238E27FC236}">
                <a16:creationId xmlns:a16="http://schemas.microsoft.com/office/drawing/2014/main" id="{CA196C8E-4075-AA47-AF2A-3006453BAF95}"/>
              </a:ext>
            </a:extLst>
          </p:cNvPr>
          <p:cNvSpPr/>
          <p:nvPr/>
        </p:nvSpPr>
        <p:spPr>
          <a:xfrm>
            <a:off x="10567594" y="5295900"/>
            <a:ext cx="557315" cy="959427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3A202940-10BC-4F40-9229-4CF925A90357}"/>
              </a:ext>
            </a:extLst>
          </p:cNvPr>
          <p:cNvSpPr txBox="1"/>
          <p:nvPr/>
        </p:nvSpPr>
        <p:spPr>
          <a:xfrm>
            <a:off x="10562762" y="4833970"/>
            <a:ext cx="15055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Heavy </a:t>
            </a:r>
            <a:r>
              <a:rPr lang="en-US" dirty="0"/>
              <a:t>Upload</a:t>
            </a:r>
          </a:p>
        </p:txBody>
      </p:sp>
      <p:pic>
        <p:nvPicPr>
          <p:cNvPr id="42" name="Immagine 41">
            <a:extLst>
              <a:ext uri="{FF2B5EF4-FFF2-40B4-BE49-F238E27FC236}">
                <a16:creationId xmlns:a16="http://schemas.microsoft.com/office/drawing/2014/main" id="{D2C585CF-D18F-A94E-8624-C4FCBEE45D5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0289" y="3610067"/>
            <a:ext cx="1210485" cy="1056149"/>
          </a:xfrm>
          <a:prstGeom prst="rect">
            <a:avLst/>
          </a:prstGeom>
        </p:spPr>
      </p:pic>
      <p:pic>
        <p:nvPicPr>
          <p:cNvPr id="46" name="Immagine 45">
            <a:extLst>
              <a:ext uri="{FF2B5EF4-FFF2-40B4-BE49-F238E27FC236}">
                <a16:creationId xmlns:a16="http://schemas.microsoft.com/office/drawing/2014/main" id="{4D7BF714-7046-AB46-B587-127B7B50A89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8501" y="2704061"/>
            <a:ext cx="1233966" cy="77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0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1" grpId="1" build="allAtOnce"/>
      <p:bldP spid="41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62DBAF40-B8FB-8440-B5BB-63645FB14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230" y="2880000"/>
            <a:ext cx="10477500" cy="1079569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rgbClr val="000000"/>
                </a:solidFill>
                <a:latin typeface="DIN"/>
                <a:ea typeface="DIN"/>
              </a:rPr>
              <a:t>2. How users' habits changed?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5477931-E3EB-FD40-9B0E-0ACBD740101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92875"/>
            <a:ext cx="508000" cy="365125"/>
          </a:xfrm>
        </p:spPr>
        <p:txBody>
          <a:bodyPr/>
          <a:lstStyle/>
          <a:p>
            <a:fld id="{34A4E38D-9B8A-214E-A8BE-A7BF37EBEF0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4369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CF905E03-C7F7-9248-9D5C-0F1BF0311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0955" y="2551991"/>
            <a:ext cx="6659732" cy="443982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0348BE0F-2F21-B24D-A225-01707DDD0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solidFill>
                  <a:srgbClr val="000000"/>
                </a:solidFill>
                <a:latin typeface="DIN"/>
                <a:ea typeface="DIN"/>
              </a:rPr>
              <a:t>Service Popularity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420C99-A154-3049-B2EB-5EF7FE827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% of active households accessing a given service</a:t>
            </a:r>
          </a:p>
          <a:p>
            <a:pPr lvl="1"/>
            <a:r>
              <a:rPr lang="en-US" sz="2800" dirty="0"/>
              <a:t>Only Real Visits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E67144D-F09A-5346-8C6D-DC46B1D95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4E38D-9B8A-214E-A8BE-A7BF37EBEF02}" type="slidenum">
              <a:rPr lang="it-IT" smtClean="0"/>
              <a:t>9</a:t>
            </a:fld>
            <a:endParaRPr lang="it-IT"/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CFC6D68D-E9E3-D742-AB2C-881C0C682A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245094"/>
            <a:ext cx="758647" cy="758647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009B77F5-8DD7-074C-B27E-3D02FDBFA609}"/>
              </a:ext>
            </a:extLst>
          </p:cNvPr>
          <p:cNvSpPr/>
          <p:nvPr/>
        </p:nvSpPr>
        <p:spPr>
          <a:xfrm>
            <a:off x="2982898" y="4952252"/>
            <a:ext cx="5095781" cy="399737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C3DF384-15A9-8F4A-9B99-9E3B73DD1442}"/>
              </a:ext>
            </a:extLst>
          </p:cNvPr>
          <p:cNvSpPr/>
          <p:nvPr/>
        </p:nvSpPr>
        <p:spPr>
          <a:xfrm>
            <a:off x="2982898" y="2888960"/>
            <a:ext cx="5095782" cy="547919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EEDF6FC-59C3-6746-BD64-542007629311}"/>
              </a:ext>
            </a:extLst>
          </p:cNvPr>
          <p:cNvSpPr/>
          <p:nvPr/>
        </p:nvSpPr>
        <p:spPr>
          <a:xfrm>
            <a:off x="2982898" y="4107124"/>
            <a:ext cx="5095782" cy="211955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A4E6EA3-F2EB-9D49-91B0-AB0D11C4EB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892" y="3275628"/>
            <a:ext cx="1565431" cy="78271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410B2EB-1CB4-B449-81B0-96BBC7D193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1946" y="2652447"/>
            <a:ext cx="1012593" cy="480982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74C83659-8536-3B4E-8571-945169591A9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1863" y="5046232"/>
            <a:ext cx="1669792" cy="98796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FDA4867-74CC-E244-9406-AD0F053AD12B}"/>
              </a:ext>
            </a:extLst>
          </p:cNvPr>
          <p:cNvSpPr txBox="1"/>
          <p:nvPr/>
        </p:nvSpPr>
        <p:spPr>
          <a:xfrm>
            <a:off x="10617530" y="2680311"/>
            <a:ext cx="1574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15 </a:t>
            </a:r>
            <a:r>
              <a:rPr lang="en-US" sz="2000" b="1" dirty="0">
                <a:sym typeface="Wingdings" pitchFamily="2" charset="2"/>
              </a:rPr>
              <a:t>%</a:t>
            </a:r>
            <a:r>
              <a:rPr lang="en-US" sz="2000" b="1" dirty="0"/>
              <a:t> </a:t>
            </a:r>
            <a:r>
              <a:rPr lang="en-US" sz="2000" b="1" dirty="0">
                <a:sym typeface="Wingdings" pitchFamily="2" charset="2"/>
              </a:rPr>
              <a:t> </a:t>
            </a:r>
            <a:r>
              <a:rPr lang="en-US" sz="2000" b="1" dirty="0">
                <a:solidFill>
                  <a:srgbClr val="00B050"/>
                </a:solidFill>
                <a:sym typeface="Wingdings" pitchFamily="2" charset="2"/>
              </a:rPr>
              <a:t>45 %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15653BB-2BC3-E441-8A9F-C89969F0F13F}"/>
              </a:ext>
            </a:extLst>
          </p:cNvPr>
          <p:cNvSpPr txBox="1"/>
          <p:nvPr/>
        </p:nvSpPr>
        <p:spPr>
          <a:xfrm>
            <a:off x="10509331" y="3269666"/>
            <a:ext cx="172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0.3 </a:t>
            </a:r>
            <a:r>
              <a:rPr lang="en-US" sz="2000" b="1" dirty="0">
                <a:sym typeface="Wingdings" pitchFamily="2" charset="2"/>
              </a:rPr>
              <a:t>%</a:t>
            </a:r>
            <a:r>
              <a:rPr lang="en-US" sz="2000" b="1" dirty="0"/>
              <a:t> </a:t>
            </a:r>
            <a:r>
              <a:rPr lang="en-US" sz="2000" b="1" dirty="0">
                <a:sym typeface="Wingdings" pitchFamily="2" charset="2"/>
              </a:rPr>
              <a:t> 0.3 %</a:t>
            </a:r>
            <a:endParaRPr lang="en-US" sz="2000" b="1" dirty="0"/>
          </a:p>
        </p:txBody>
      </p:sp>
      <p:sp>
        <p:nvSpPr>
          <p:cNvPr id="21" name="Freccia sinistra 20">
            <a:extLst>
              <a:ext uri="{FF2B5EF4-FFF2-40B4-BE49-F238E27FC236}">
                <a16:creationId xmlns:a16="http://schemas.microsoft.com/office/drawing/2014/main" id="{6EF8282B-4FF5-C744-A5C3-184D61012CFF}"/>
              </a:ext>
            </a:extLst>
          </p:cNvPr>
          <p:cNvSpPr/>
          <p:nvPr/>
        </p:nvSpPr>
        <p:spPr>
          <a:xfrm>
            <a:off x="8747304" y="4774940"/>
            <a:ext cx="902097" cy="577049"/>
          </a:xfrm>
          <a:prstGeom prst="leftArrow">
            <a:avLst/>
          </a:prstGeom>
          <a:solidFill>
            <a:srgbClr val="00B050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1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41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91667E-6 -4.44444E-6 L 0.00039 -0.0900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451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8382D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8382D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7" grpId="0"/>
      <p:bldP spid="18" grpId="0"/>
      <p:bldP spid="21" grpId="0" animBg="1"/>
      <p:bldP spid="21" grpId="1" animBg="1"/>
      <p:bldP spid="21" grpId="2" animBg="1"/>
      <p:bldP spid="21" grpId="3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19650</TotalTime>
  <Words>967</Words>
  <Application>Microsoft Macintosh PowerPoint</Application>
  <PresentationFormat>Widescreen</PresentationFormat>
  <Paragraphs>238</Paragraphs>
  <Slides>23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23</vt:i4>
      </vt:variant>
    </vt:vector>
  </HeadingPairs>
  <TitlesOfParts>
    <vt:vector size="33" baseType="lpstr">
      <vt:lpstr>Arial</vt:lpstr>
      <vt:lpstr>Arial Narrow</vt:lpstr>
      <vt:lpstr>Calibri</vt:lpstr>
      <vt:lpstr>DIN</vt:lpstr>
      <vt:lpstr>FF DIN Pro Light</vt:lpstr>
      <vt:lpstr>Print Dashed</vt:lpstr>
      <vt:lpstr>Prototype</vt:lpstr>
      <vt:lpstr>Times New Roman</vt:lpstr>
      <vt:lpstr>Tema di Office</vt:lpstr>
      <vt:lpstr>Personalizza struttura</vt:lpstr>
      <vt:lpstr>Five Years at the Edge: Watching Internet from the ISP Network</vt:lpstr>
      <vt:lpstr>The Goals</vt:lpstr>
      <vt:lpstr>The Questions</vt:lpstr>
      <vt:lpstr>Measurement Setup</vt:lpstr>
      <vt:lpstr>Measurement Setup</vt:lpstr>
      <vt:lpstr>1. How much does the user cost?</vt:lpstr>
      <vt:lpstr>Daily Traffic Consumption</vt:lpstr>
      <vt:lpstr>2. How users' habits changed?</vt:lpstr>
      <vt:lpstr>Service Popularity</vt:lpstr>
      <vt:lpstr>What is the traffic load imposed by web services?</vt:lpstr>
      <vt:lpstr>What is the traffic load imposed by web services?</vt:lpstr>
      <vt:lpstr>What is the traffic load imposed by web services?</vt:lpstr>
      <vt:lpstr>3. How the protocols changed?</vt:lpstr>
      <vt:lpstr>Web Protocols Over Five Years</vt:lpstr>
      <vt:lpstr>4. How the infrastructure changed?</vt:lpstr>
      <vt:lpstr>CDN Monitoring Methodology</vt:lpstr>
      <vt:lpstr>The birth of the sub-millisecond Caching</vt:lpstr>
      <vt:lpstr>Conclusion &amp; Future Work</vt:lpstr>
      <vt:lpstr>Presentazione standard di PowerPoint</vt:lpstr>
      <vt:lpstr>What is the traffic load imposed by web services?</vt:lpstr>
      <vt:lpstr>Traffic Consumption Increase</vt:lpstr>
      <vt:lpstr>The Server Infrastructure</vt:lpstr>
      <vt:lpstr>The Server Convergence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Monica Cavaliere</dc:creator>
  <cp:lastModifiedBy>Danilo Giordano</cp:lastModifiedBy>
  <cp:revision>1291</cp:revision>
  <cp:lastPrinted>2017-06-07T09:54:14Z</cp:lastPrinted>
  <dcterms:created xsi:type="dcterms:W3CDTF">2017-02-23T09:18:42Z</dcterms:created>
  <dcterms:modified xsi:type="dcterms:W3CDTF">2019-05-23T14:01:42Z</dcterms:modified>
</cp:coreProperties>
</file>