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8"/>
  </p:notesMasterIdLst>
  <p:handoutMasterIdLst>
    <p:handoutMasterId r:id="rId9"/>
  </p:handoutMasterIdLst>
  <p:sldIdLst>
    <p:sldId id="335" r:id="rId3"/>
    <p:sldId id="376" r:id="rId4"/>
    <p:sldId id="375" r:id="rId5"/>
    <p:sldId id="374" r:id="rId6"/>
    <p:sldId id="273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E50"/>
    <a:srgbClr val="EEF2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6395"/>
  </p:normalViewPr>
  <p:slideViewPr>
    <p:cSldViewPr snapToGrid="0" snapToObjects="1">
      <p:cViewPr varScale="1">
        <p:scale>
          <a:sx n="109" d="100"/>
          <a:sy n="109" d="100"/>
        </p:scale>
        <p:origin x="21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Grid="0" snapToObjects="1">
      <p:cViewPr varScale="1">
        <p:scale>
          <a:sx n="160" d="100"/>
          <a:sy n="160" d="100"/>
        </p:scale>
        <p:origin x="47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20/05/2019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358438" y="6246813"/>
            <a:ext cx="15192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 dirty="0">
                <a:solidFill>
                  <a:srgbClr val="EEF2EC"/>
                </a:solidFill>
              </a:rPr>
              <a:t>Internet Society © 1992–2017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11109600" cy="456728"/>
          </a:xfrm>
        </p:spPr>
        <p:txBody>
          <a:bodyPr wrap="square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03215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5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758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61E0F2E-4DC0-BB41-853A-E92710F05ADB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179485" y="1548400"/>
            <a:ext cx="5482290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7203" cy="5758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15C06CD-839C-FC4C-913F-8EDF978843EE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0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83696" cy="6139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2CDEF37-006E-254D-A210-0434C0C6BB13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1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graph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69025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70728" cy="5250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0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40001" y="2081800"/>
            <a:ext cx="2656004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3359178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78356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8997535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091BCFBB-AFFC-2C42-9CC9-3851C53B95FB}" type="slidenum">
              <a:rPr lang="uk-UA" altLang="en-US"/>
              <a:pPr/>
              <a:t>‹#›</a:t>
            </a:fld>
            <a:endParaRPr lang="uk-UA" alt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172800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Chart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6139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solidFill>
            <a:schemeClr val="accent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2834A66-9ED4-4C45-923A-E517812884FA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5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Putt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2400" y="525600"/>
            <a:ext cx="10508400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9123C2-1881-0343-8E3B-58B10FD51CF2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1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+ conten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9E1E4A-834C-074E-9FF0-961A1F8067B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477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8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358438" y="6246813"/>
            <a:ext cx="15192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 dirty="0">
                <a:solidFill>
                  <a:srgbClr val="EEF2EC"/>
                </a:solidFill>
              </a:rPr>
              <a:t>Internet Society © 1992–2016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355853"/>
            <a:ext cx="11109600" cy="456728"/>
          </a:xfrm>
          <a:prstGeom prst="rect">
            <a:avLst/>
          </a:prstGeom>
        </p:spPr>
        <p:txBody>
          <a:bodyPr wrap="square" rIns="1728000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36750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3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4B8AB820-61DF-364A-B4AF-D19149734C1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612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F35CCC7-CB4F-5542-883B-77CD96CEB14D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203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B0B0632-44AB-E64F-9964-F97E8E40AC00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8719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FBE988-4F8A-A847-85FA-7FDCA1891FAC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6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Green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250" y="525600"/>
            <a:ext cx="11129022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8A562FF-9E0C-6A44-94FA-5EFAAB10579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3498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/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US" dirty="0"/>
              <a:t>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AAABE4F-E323-754C-9DC3-2E4BB4EF58F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8325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38626C2-145F-DB41-8654-1777F0E9F2FB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145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C54E8D6B-F017-D744-B01E-3BF4A1060F5E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6163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6D84CED-884A-CE4A-BD8A-D28B96D1098D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11121775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0694" cy="3915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FF8D7C12-E787-174C-812A-EC3C0082FBB9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22"/>
          </p:nvPr>
        </p:nvSpPr>
        <p:spPr>
          <a:xfrm>
            <a:off x="6179485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8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76774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9D797C3-5F1D-EB43-9194-D8BE87AD2A9C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4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8C4A143-42F1-CD4D-A024-23DD4025078D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5811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9200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143A7B2-C35C-E346-A08D-155760DB7296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3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graph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69025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5" y="567101"/>
            <a:ext cx="5479200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/>
              <a:t>Click to edit Master title style 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40000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3359178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78356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8997535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1A76B3F0-9F3C-DE45-BFE9-2ED2B8F83AF3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6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Chart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prstGeom prst="rect">
            <a:avLst/>
          </a:prstGeom>
          <a:solidFill>
            <a:schemeClr val="tx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D8B29AF-7C6A-5F4D-80AD-1814178AF230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Neutral gre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2400" y="525600"/>
            <a:ext cx="10508400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074F2-1090-0744-858A-D1BB34EE7CED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US" dirty="0"/>
              <a:t>to edit Master title style</a:t>
            </a:r>
            <a:endParaRPr lang="en-GB" dirty="0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918575" y="6342063"/>
            <a:ext cx="2743200" cy="173037"/>
          </a:xfrm>
        </p:spPr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36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Content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E2DA8-8964-4745-ACD2-3F214ED7311A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5457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FB79B9C-4BB8-F94D-A304-79486E9E65B1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05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250" y="525600"/>
            <a:ext cx="11129022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Large quote or statement style</a:t>
            </a:r>
          </a:p>
          <a:p>
            <a:pPr lvl="1"/>
            <a:r>
              <a:rPr lang="en-US" dirty="0"/>
              <a:t>Supporting content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DBE5F007-28FD-B845-A833-24BC97E499D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0720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074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18433E0E-72FD-FD40-88BA-BE70973222D5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1351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762ADA9-0755-1F48-8532-9AFBBB73FAAF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6904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EE1D23A-55C4-7542-8A1B-C225D7430AAE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14" r:id="rId9"/>
    <p:sldLayoutId id="2147483715" r:id="rId10"/>
    <p:sldLayoutId id="2147483731" r:id="rId11"/>
    <p:sldLayoutId id="2147483716" r:id="rId12"/>
    <p:sldLayoutId id="2147483732" r:id="rId13"/>
    <p:sldLayoutId id="2147483733" r:id="rId14"/>
    <p:sldLayoutId id="2147483717" r:id="rId15"/>
    <p:sldLayoutId id="2147483734" r:id="rId16"/>
    <p:sldLayoutId id="2147483735" r:id="rId17"/>
    <p:sldLayoutId id="2147483751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1200"/>
        </a:spcAft>
        <a:buFont typeface="Arial" charset="0"/>
        <a:defRPr sz="20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.AppleSystemUIFont" charset="0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70000" indent="-27000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72000"/>
        <a:buFont typeface=".AppleSystemUIFont" charset="0"/>
        <a:buChar char="—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indent="-233925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90000"/>
        <a:buFont typeface=".AppleSystemUIFont" charset="0"/>
        <a:buChar char="–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50" indent="-197925" algn="l" rtl="0" eaLnBrk="1" fontAlgn="base" hangingPunct="1">
        <a:lnSpc>
          <a:spcPct val="113000"/>
        </a:lnSpc>
        <a:spcBef>
          <a:spcPct val="0"/>
        </a:spcBef>
        <a:spcAft>
          <a:spcPts val="1500"/>
        </a:spcAft>
        <a:buSzPct val="75000"/>
        <a:buFont typeface="Arial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4893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1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6C934B7-3B58-BB48-B505-F2B1E8AB1EFB}" type="slidenum">
              <a:rPr lang="en-GB" altLang="en-US" noProof="1" dirty="0" smtClean="0"/>
              <a:pPr/>
              <a:t>‹#›</a:t>
            </a:fld>
            <a:endParaRPr lang="en-GB" altLang="en-US" noProof="1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18" r:id="rId9"/>
    <p:sldLayoutId id="2147483719" r:id="rId10"/>
    <p:sldLayoutId id="2147483745" r:id="rId11"/>
    <p:sldLayoutId id="2147483720" r:id="rId12"/>
    <p:sldLayoutId id="2147483746" r:id="rId13"/>
    <p:sldLayoutId id="2147483747" r:id="rId14"/>
    <p:sldLayoutId id="2147483721" r:id="rId15"/>
    <p:sldLayoutId id="2147483748" r:id="rId16"/>
    <p:sldLayoutId id="2147483750" r:id="rId17"/>
    <p:sldLayoutId id="2147483749" r:id="rId18"/>
    <p:sldLayoutId id="2147483752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fontAlgn="base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marL="0" marR="0" indent="0" algn="l" defTabSz="914400" rtl="0" eaLnBrk="1" fontAlgn="base" latinLnBrk="0" hangingPunct="1">
        <a:lnSpc>
          <a:spcPct val="106000"/>
        </a:lnSpc>
        <a:spcBef>
          <a:spcPct val="0"/>
        </a:spcBef>
        <a:spcAft>
          <a:spcPts val="1200"/>
        </a:spcAft>
        <a:buClrTx/>
        <a:buSzTx/>
        <a:buFont typeface="Arial" charset="0"/>
        <a:buNone/>
        <a:tabLst/>
        <a:defRPr sz="2000" kern="1200" spc="20">
          <a:solidFill>
            <a:schemeClr val="tx1"/>
          </a:solidFill>
          <a:latin typeface="Hind Medium" charset="0"/>
          <a:ea typeface="Hind Medium" charset="0"/>
          <a:cs typeface="Hind Medium" charset="0"/>
        </a:defRPr>
      </a:lvl1pPr>
      <a:lvl2pPr marL="0" marR="0" indent="0" algn="l" defTabSz="914400" rtl="0" eaLnBrk="1" fontAlgn="base" latinLnBrk="0" hangingPunct="1">
        <a:lnSpc>
          <a:spcPct val="113000"/>
        </a:lnSpc>
        <a:spcBef>
          <a:spcPct val="0"/>
        </a:spcBef>
        <a:spcAft>
          <a:spcPct val="0"/>
        </a:spcAft>
        <a:buClrTx/>
        <a:buSzTx/>
        <a:buFont typeface=".AppleSystemUIFont" charset="0"/>
        <a:buNone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70000" marR="0" indent="-270000" algn="l" defTabSz="914400" rtl="0" eaLnBrk="1" fontAlgn="base" latinLnBrk="0" hangingPunct="1">
        <a:lnSpc>
          <a:spcPct val="113000"/>
        </a:lnSpc>
        <a:spcBef>
          <a:spcPct val="0"/>
        </a:spcBef>
        <a:spcAft>
          <a:spcPts val="0"/>
        </a:spcAft>
        <a:buClrTx/>
        <a:buSzPct val="72000"/>
        <a:buFont typeface=".AppleSystemUIFont" charset="0"/>
        <a:buChar char="—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marR="0" indent="-233925" algn="l" defTabSz="914400" rtl="0" eaLnBrk="1" fontAlgn="base" latinLnBrk="0" hangingPunct="1">
        <a:lnSpc>
          <a:spcPct val="113000"/>
        </a:lnSpc>
        <a:spcBef>
          <a:spcPct val="0"/>
        </a:spcBef>
        <a:spcAft>
          <a:spcPct val="0"/>
        </a:spcAft>
        <a:buClrTx/>
        <a:buSzPct val="90000"/>
        <a:buFont typeface=".AppleSystemUIFont" charset="0"/>
        <a:buChar char="–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50" marR="0" indent="-197925" algn="l" defTabSz="914400" rtl="0" eaLnBrk="1" fontAlgn="base" latinLnBrk="0" hangingPunct="1">
        <a:lnSpc>
          <a:spcPct val="113000"/>
        </a:lnSpc>
        <a:spcBef>
          <a:spcPct val="0"/>
        </a:spcBef>
        <a:spcAft>
          <a:spcPts val="1500"/>
        </a:spcAft>
        <a:buClrTx/>
        <a:buSzPct val="75000"/>
        <a:buFont typeface="Arial" charset="0"/>
        <a:buChar char="•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34988" y="2855914"/>
            <a:ext cx="9001125" cy="500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MANRS Implementation Guides</a:t>
            </a:r>
            <a:endParaRPr lang="en-GB" dirty="0">
              <a:ea typeface="+mj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5383876"/>
            <a:ext cx="4097338" cy="1123287"/>
          </a:xfrm>
        </p:spPr>
        <p:txBody>
          <a:bodyPr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Hind Medium" charset="0"/>
                <a:ea typeface="Hind Medium" charset="0"/>
                <a:cs typeface="Hind Medium" charset="0"/>
              </a:rPr>
              <a:t>Kevin </a:t>
            </a:r>
            <a:r>
              <a:rPr lang="en-GB" dirty="0" err="1">
                <a:latin typeface="Hind Medium" charset="0"/>
                <a:ea typeface="Hind Medium" charset="0"/>
                <a:cs typeface="Hind Medium" charset="0"/>
              </a:rPr>
              <a:t>Meynell</a:t>
            </a:r>
            <a:endParaRPr lang="en-GB" dirty="0">
              <a:latin typeface="Hind Medium" charset="0"/>
              <a:ea typeface="Hind Medium" charset="0"/>
              <a:cs typeface="Hind Medium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ea typeface="+mn-ea"/>
              </a:rPr>
              <a:t>Manager, Technical &amp; Operational Engagement</a:t>
            </a:r>
          </a:p>
          <a:p>
            <a:pPr lvl="2" fontAlgn="auto">
              <a:spcBef>
                <a:spcPts val="0"/>
              </a:spcBef>
              <a:buFont typeface=".AppleSystemUIFont" charset="-120"/>
              <a:buNone/>
              <a:defRPr/>
            </a:pPr>
            <a:r>
              <a:rPr lang="en-GB" dirty="0" err="1">
                <a:ea typeface="+mn-ea"/>
              </a:rPr>
              <a:t>meynell@isoc.org</a:t>
            </a:r>
            <a:endParaRPr lang="en-GB" dirty="0"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33400" y="574675"/>
            <a:ext cx="4097338" cy="253339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21 May 2019</a:t>
            </a: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42063"/>
            <a:ext cx="7031038" cy="1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dirty="0"/>
              <a:t>Presentation title – Client name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42063"/>
            <a:ext cx="2743200" cy="173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7718B79B-D52B-B04D-8BF7-74B9E1479B19}" type="slidenum">
              <a:rPr lang="uk-UA" altLang="en-US"/>
              <a:pPr/>
              <a:t>1</a:t>
            </a:fld>
            <a:endParaRPr lang="uk-UA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11109600" cy="437364"/>
          </a:xfrm>
        </p:spPr>
        <p:txBody>
          <a:bodyPr/>
          <a:lstStyle/>
          <a:p>
            <a:r>
              <a:rPr lang="en-GB" dirty="0"/>
              <a:t>RIPE BCOP Task Force</a:t>
            </a:r>
          </a:p>
        </p:txBody>
      </p:sp>
    </p:spTree>
    <p:extLst>
      <p:ext uri="{BB962C8B-B14F-4D97-AF65-F5344CB8AC3E}">
        <p14:creationId xmlns:p14="http://schemas.microsoft.com/office/powerpoint/2010/main" val="2485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MANRS Initiative? 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000" y="1548400"/>
            <a:ext cx="11334500" cy="4496800"/>
          </a:xfrm>
        </p:spPr>
        <p:txBody>
          <a:bodyPr/>
          <a:lstStyle/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000" b="1" dirty="0"/>
              <a:t>Mutually Assured Norms for Routing Security (MANRS) </a:t>
            </a:r>
            <a:r>
              <a:rPr lang="en-US" sz="2000" dirty="0"/>
              <a:t>promotes routing security best practices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Aims to mitigate route leaks, route hijacks and spoofing that have been a growing problem on Internet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MANRS defines four simple but concrete actions to improve Internet security and reliability: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 sz="2000" b="1" dirty="0"/>
              <a:t>Filtering</a:t>
            </a:r>
            <a:r>
              <a:rPr lang="en-US" sz="2000" dirty="0"/>
              <a:t> – Prevent propagation of incorrect routing information (CIDR Report &amp; </a:t>
            </a:r>
            <a:r>
              <a:rPr lang="en-US" sz="2000" dirty="0" err="1"/>
              <a:t>BGPStream</a:t>
            </a:r>
            <a:r>
              <a:rPr lang="en-US" sz="2000" dirty="0"/>
              <a:t>)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 sz="2000" b="1" dirty="0"/>
              <a:t>Anti-spoofing </a:t>
            </a:r>
            <a:r>
              <a:rPr lang="en-US" sz="2000" dirty="0"/>
              <a:t>– Prevent traffic with spoofed source IP addresses (CAIDA </a:t>
            </a:r>
            <a:r>
              <a:rPr lang="en-US" sz="2000" dirty="0" err="1"/>
              <a:t>Spoofer</a:t>
            </a:r>
            <a:r>
              <a:rPr lang="en-US" sz="2000" dirty="0"/>
              <a:t>)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 sz="2000" b="1" dirty="0"/>
              <a:t>Coordination </a:t>
            </a:r>
            <a:r>
              <a:rPr lang="en-US" sz="2000" dirty="0"/>
              <a:t>– Facilitate global operational communication (</a:t>
            </a:r>
            <a:r>
              <a:rPr lang="en-US" sz="2000" dirty="0" err="1"/>
              <a:t>Whois</a:t>
            </a:r>
            <a:r>
              <a:rPr lang="en-US" sz="2000" dirty="0"/>
              <a:t> &amp; </a:t>
            </a:r>
            <a:r>
              <a:rPr lang="en-US" sz="2000" dirty="0" err="1"/>
              <a:t>PeeringDB</a:t>
            </a:r>
            <a:r>
              <a:rPr lang="en-US" sz="2000" dirty="0"/>
              <a:t>)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 sz="2000" b="1" dirty="0"/>
              <a:t>Global Validation</a:t>
            </a:r>
            <a:r>
              <a:rPr lang="en-US" sz="2000" dirty="0"/>
              <a:t> – Facilitate validation of routing information on a global scale (IRR &amp; RPKI)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MANRS is based on existing tools and techniques, and established industry best practices (RIPE community has been an important source of input and review)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Two significant categories of MANRS participants: </a:t>
            </a:r>
            <a:r>
              <a:rPr lang="en-US" sz="2000" b="1" dirty="0"/>
              <a:t>Network Operators </a:t>
            </a:r>
            <a:r>
              <a:rPr lang="en-US" sz="2000" dirty="0"/>
              <a:t>and </a:t>
            </a:r>
            <a:r>
              <a:rPr lang="en-US" sz="2000" b="1" dirty="0"/>
              <a:t>IXPs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See </a:t>
            </a:r>
            <a:r>
              <a:rPr lang="en-US" sz="2000" b="1" dirty="0"/>
              <a:t>https://</a:t>
            </a:r>
            <a:r>
              <a:rPr lang="en-US" sz="2000" b="1" dirty="0" err="1"/>
              <a:t>www.manrs.org</a:t>
            </a:r>
            <a:r>
              <a:rPr lang="en-US" sz="2000" b="1" dirty="0"/>
              <a:t> </a:t>
            </a:r>
            <a:r>
              <a:rPr lang="en-US" sz="2000" dirty="0"/>
              <a:t>for more information</a:t>
            </a:r>
            <a:endParaRPr lang="en-US" sz="2000" b="1" dirty="0"/>
          </a:p>
          <a:p>
            <a:pPr lvl="2">
              <a:lnSpc>
                <a:spcPct val="100000"/>
              </a:lnSpc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06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MANRS Implementation Guide for Network Operators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000" y="1548400"/>
            <a:ext cx="7220677" cy="4496800"/>
          </a:xfrm>
        </p:spPr>
        <p:txBody>
          <a:bodyPr/>
          <a:lstStyle/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The MANRS Implementation Guide for Network Operators was published in January 2017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Provides technical and configuration information on how to deploy each of the MANRS Actions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Authored by David Freedman, Brian Foust, Barry Greene, Ben Maddison, Andrei </a:t>
            </a:r>
            <a:r>
              <a:rPr lang="en-US" sz="2000" dirty="0" err="1"/>
              <a:t>Robachevsky</a:t>
            </a:r>
            <a:r>
              <a:rPr lang="en-US" sz="2000" dirty="0"/>
              <a:t>, Job </a:t>
            </a:r>
            <a:r>
              <a:rPr lang="en-US" sz="2000" dirty="0" err="1"/>
              <a:t>Snijders</a:t>
            </a:r>
            <a:r>
              <a:rPr lang="en-US" sz="2000" dirty="0"/>
              <a:t>, Sander </a:t>
            </a:r>
            <a:r>
              <a:rPr lang="en-US" sz="2000" dirty="0" err="1"/>
              <a:t>Steffann</a:t>
            </a:r>
            <a:r>
              <a:rPr lang="en-US" sz="2000" dirty="0"/>
              <a:t>, Will van </a:t>
            </a:r>
            <a:r>
              <a:rPr lang="en-US" sz="2000" dirty="0" err="1"/>
              <a:t>Gulik</a:t>
            </a:r>
            <a:r>
              <a:rPr lang="en-US" sz="2000" dirty="0"/>
              <a:t>, Jakob </a:t>
            </a:r>
            <a:r>
              <a:rPr lang="en-US" sz="2000" dirty="0" err="1"/>
              <a:t>Heitz</a:t>
            </a:r>
            <a:r>
              <a:rPr lang="en-US" sz="2000" dirty="0"/>
              <a:t>, Aris </a:t>
            </a:r>
            <a:r>
              <a:rPr lang="en-US" sz="2000" dirty="0" err="1"/>
              <a:t>Lambrianidis</a:t>
            </a:r>
            <a:r>
              <a:rPr lang="en-US" sz="2000" dirty="0"/>
              <a:t>, Kevin Meynell and Massimiliano Stucchi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Abridged version was published as ripe-706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Looking for volunteers to review and possibly update this document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endParaRPr lang="en-US" sz="2000" dirty="0"/>
          </a:p>
          <a:p>
            <a:pPr lvl="2">
              <a:lnSpc>
                <a:spcPct val="100000"/>
              </a:lnSpc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B21C9-DF60-C24F-B984-5D19BE81D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406" y="1307123"/>
            <a:ext cx="3540369" cy="45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MANRS Implementation Guide for IXPs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000" y="1548400"/>
            <a:ext cx="11334500" cy="4496800"/>
          </a:xfrm>
        </p:spPr>
        <p:txBody>
          <a:bodyPr/>
          <a:lstStyle/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Looking to develop similar Implementation Guide for MANRS IXP Actions 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MANRS IXP Actions: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Action 1: Use route server to validate route announcements from peers (using IRR and/or RPKI 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Action 2: Encouraging IXP members to employ MANRS (via capacity building, discounting, acclaim)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Action 3: Layer 2 filtering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Action 4: Ensure every member is contactable and responsive in mitigating network incidents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Action 5: Provide monitoring and debugging tools for routing incidents/anomalies (e.g. Looking Glass)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Something similar needed for IXPs on how to implement these Actions?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ISOC can provide editor (me), but any subject matter experts willing to contribute content towards this?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Can also be submitted as RIPE Document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endParaRPr lang="en-US" sz="2000" dirty="0"/>
          </a:p>
          <a:p>
            <a:pPr lvl="3">
              <a:lnSpc>
                <a:spcPct val="100000"/>
              </a:lnSpc>
              <a:spcAft>
                <a:spcPts val="1200"/>
              </a:spcAft>
            </a:pPr>
            <a:endParaRPr lang="en-US" sz="2000" dirty="0"/>
          </a:p>
          <a:p>
            <a:pPr lvl="2">
              <a:lnSpc>
                <a:spcPct val="100000"/>
              </a:lnSpc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053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CDAEE6C3-4240-A546-A11D-82311338D72F}" type="slidenum">
              <a:rPr lang="uk-UA" altLang="en-US" smtClean="0">
                <a:solidFill>
                  <a:schemeClr val="bg1"/>
                </a:solidFill>
              </a:rPr>
              <a:pPr/>
              <a:t>5</a:t>
            </a:fld>
            <a:endParaRPr lang="uk-UA" alt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E00285A-2015-FE49-86A2-124BCD195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Hind Medium" charset="0"/>
                <a:ea typeface="Hind Medium" charset="0"/>
                <a:cs typeface="Hind Medium" charset="0"/>
              </a:rPr>
              <a:t>Kevin </a:t>
            </a:r>
            <a:r>
              <a:rPr lang="en-GB" dirty="0" err="1">
                <a:latin typeface="Hind Medium" charset="0"/>
                <a:ea typeface="Hind Medium" charset="0"/>
                <a:cs typeface="Hind Medium" charset="0"/>
              </a:rPr>
              <a:t>Meynell</a:t>
            </a:r>
            <a:endParaRPr lang="en-GB" dirty="0">
              <a:latin typeface="Hind Medium" charset="0"/>
              <a:ea typeface="Hind Medium" charset="0"/>
              <a:cs typeface="Hind Medium" charset="0"/>
            </a:endParaRPr>
          </a:p>
          <a:p>
            <a:pPr lvl="2" fontAlgn="auto">
              <a:spcBef>
                <a:spcPts val="0"/>
              </a:spcBef>
              <a:buFont typeface=".AppleSystemUIFont" charset="-120"/>
              <a:buNone/>
              <a:defRPr/>
            </a:pPr>
            <a:r>
              <a:rPr lang="en-GB" dirty="0" err="1">
                <a:ea typeface="+mn-ea"/>
              </a:rPr>
              <a:t>meynell@isoc.org</a:t>
            </a:r>
            <a:endParaRPr lang="en-GB" dirty="0"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98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SOC - Blue template">
  <a:themeElements>
    <a:clrScheme name="01-ISOC-Blue">
      <a:dk1>
        <a:srgbClr val="0C1C2C"/>
      </a:dk1>
      <a:lt1>
        <a:srgbClr val="EEF2EC"/>
      </a:lt1>
      <a:dk2>
        <a:srgbClr val="3A82E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_Template_2016-08-01_EN_FINAL_v01" id="{A54EDF76-BC50-A141-919C-AAA078EF3472}" vid="{A822C970-8AC5-F64D-9031-5FB6A741FE2F}"/>
    </a:ext>
  </a:extLst>
</a:theme>
</file>

<file path=ppt/theme/theme2.xml><?xml version="1.0" encoding="utf-8"?>
<a:theme xmlns:a="http://schemas.openxmlformats.org/drawingml/2006/main" name="ISOC - Green template">
  <a:themeElements>
    <a:clrScheme name="01-ISOC-Green">
      <a:dk1>
        <a:srgbClr val="0C1C2C"/>
      </a:dk1>
      <a:lt1>
        <a:srgbClr val="EEF2EC"/>
      </a:lt1>
      <a:dk2>
        <a:srgbClr val="40B2A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2016-08-01_EN_FINAL_v01" id="{A54EDF76-BC50-A141-919C-AAA078EF3472}" vid="{601FD1F2-0986-124C-93D2-021F5AF625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10972</TotalTime>
  <Words>315</Words>
  <Application>Microsoft Macintosh PowerPoint</Application>
  <PresentationFormat>Widescreen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.AppleSystemUIFont</vt:lpstr>
      <vt:lpstr>Arial</vt:lpstr>
      <vt:lpstr>Calibri</vt:lpstr>
      <vt:lpstr>Hind Light</vt:lpstr>
      <vt:lpstr>Hind Medium</vt:lpstr>
      <vt:lpstr>ISOC - Blue template</vt:lpstr>
      <vt:lpstr>ISOC - Green template</vt:lpstr>
      <vt:lpstr>MANRS Implementation Guides</vt:lpstr>
      <vt:lpstr>What is the MANRS Initiative? </vt:lpstr>
      <vt:lpstr>MANRS Implementation Guide for Network Operators</vt:lpstr>
      <vt:lpstr>MANRS Implementation Guide for IXPs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Kevin Meynell</dc:creator>
  <cp:lastModifiedBy>Kevin Meynell</cp:lastModifiedBy>
  <cp:revision>226</cp:revision>
  <cp:lastPrinted>2016-06-14T17:50:38Z</cp:lastPrinted>
  <dcterms:created xsi:type="dcterms:W3CDTF">2016-11-24T18:56:18Z</dcterms:created>
  <dcterms:modified xsi:type="dcterms:W3CDTF">2019-05-20T16:31:18Z</dcterms:modified>
</cp:coreProperties>
</file>